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56" r:id="rId2"/>
    <p:sldId id="258" r:id="rId3"/>
    <p:sldId id="259" r:id="rId4"/>
    <p:sldId id="260" r:id="rId5"/>
    <p:sldId id="261" r:id="rId6"/>
    <p:sldId id="262" r:id="rId7"/>
    <p:sldId id="263" r:id="rId8"/>
    <p:sldId id="264" r:id="rId9"/>
    <p:sldId id="276" r:id="rId10"/>
    <p:sldId id="265" r:id="rId11"/>
    <p:sldId id="266" r:id="rId12"/>
    <p:sldId id="267" r:id="rId13"/>
    <p:sldId id="268" r:id="rId14"/>
    <p:sldId id="269" r:id="rId15"/>
    <p:sldId id="271" r:id="rId16"/>
    <p:sldId id="272" r:id="rId17"/>
    <p:sldId id="273" r:id="rId18"/>
    <p:sldId id="277" r:id="rId19"/>
    <p:sldId id="278" r:id="rId20"/>
    <p:sldId id="279" r:id="rId21"/>
    <p:sldId id="280" r:id="rId22"/>
    <p:sldId id="274" r:id="rId23"/>
    <p:sldId id="275" r:id="rId24"/>
    <p:sldId id="281" r:id="rId25"/>
  </p:sldIdLst>
  <p:sldSz cx="12192000" cy="6858000"/>
  <p:notesSz cx="7102475" cy="102330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Hicks" initials="JH" lastIdx="1" clrIdx="0">
    <p:extLst>
      <p:ext uri="{19B8F6BF-5375-455C-9EA6-DF929625EA0E}">
        <p15:presenceInfo xmlns:p15="http://schemas.microsoft.com/office/powerpoint/2012/main" userId="56833764bea35bc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086" autoAdjust="0"/>
  </p:normalViewPr>
  <p:slideViewPr>
    <p:cSldViewPr snapToGrid="0">
      <p:cViewPr varScale="1">
        <p:scale>
          <a:sx n="102" d="100"/>
          <a:sy n="102" d="100"/>
        </p:scale>
        <p:origin x="228" y="11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0" d="100"/>
          <a:sy n="70" d="100"/>
        </p:scale>
        <p:origin x="334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7B25740-1188-1A86-0485-5A3D8E325931}"/>
              </a:ext>
            </a:extLst>
          </p:cNvPr>
          <p:cNvSpPr>
            <a:spLocks noGrp="1"/>
          </p:cNvSpPr>
          <p:nvPr>
            <p:ph type="hdr" sz="quarter"/>
          </p:nvPr>
        </p:nvSpPr>
        <p:spPr>
          <a:xfrm>
            <a:off x="0" y="0"/>
            <a:ext cx="3077739" cy="513429"/>
          </a:xfrm>
          <a:prstGeom prst="rect">
            <a:avLst/>
          </a:prstGeom>
        </p:spPr>
        <p:txBody>
          <a:bodyPr vert="horz" lIns="99051" tIns="49526" rIns="99051" bIns="49526" rtlCol="0"/>
          <a:lstStyle>
            <a:lvl1pPr algn="l">
              <a:defRPr sz="1300"/>
            </a:lvl1pPr>
          </a:lstStyle>
          <a:p>
            <a:endParaRPr lang="en-US" sz="1000">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44CB0142-12AF-A85A-D775-1C31E9709AB8}"/>
              </a:ext>
            </a:extLst>
          </p:cNvPr>
          <p:cNvSpPr>
            <a:spLocks noGrp="1"/>
          </p:cNvSpPr>
          <p:nvPr>
            <p:ph type="dt" sz="quarter" idx="1"/>
          </p:nvPr>
        </p:nvSpPr>
        <p:spPr>
          <a:xfrm>
            <a:off x="4023093" y="0"/>
            <a:ext cx="3077739" cy="513429"/>
          </a:xfrm>
          <a:prstGeom prst="rect">
            <a:avLst/>
          </a:prstGeom>
        </p:spPr>
        <p:txBody>
          <a:bodyPr vert="horz" lIns="99051" tIns="49526" rIns="99051" bIns="49526" rtlCol="0"/>
          <a:lstStyle>
            <a:lvl1pPr algn="r">
              <a:defRPr sz="1300"/>
            </a:lvl1pPr>
          </a:lstStyle>
          <a:p>
            <a:r>
              <a:rPr lang="en-US" sz="1000">
                <a:latin typeface="Arial" panose="020B0604020202020204" pitchFamily="34" charset="0"/>
                <a:cs typeface="Arial" panose="020B0604020202020204" pitchFamily="34" charset="0"/>
              </a:rPr>
              <a:t>7/30/2023 am</a:t>
            </a:r>
          </a:p>
        </p:txBody>
      </p:sp>
      <p:sp>
        <p:nvSpPr>
          <p:cNvPr id="4" name="Footer Placeholder 3">
            <a:extLst>
              <a:ext uri="{FF2B5EF4-FFF2-40B4-BE49-F238E27FC236}">
                <a16:creationId xmlns:a16="http://schemas.microsoft.com/office/drawing/2014/main" id="{FCD0F236-C8A4-3E15-3087-7769C99003B3}"/>
              </a:ext>
            </a:extLst>
          </p:cNvPr>
          <p:cNvSpPr>
            <a:spLocks noGrp="1"/>
          </p:cNvSpPr>
          <p:nvPr>
            <p:ph type="ftr" sz="quarter" idx="2"/>
          </p:nvPr>
        </p:nvSpPr>
        <p:spPr>
          <a:xfrm>
            <a:off x="0" y="9719599"/>
            <a:ext cx="3077739" cy="513428"/>
          </a:xfrm>
          <a:prstGeom prst="rect">
            <a:avLst/>
          </a:prstGeom>
        </p:spPr>
        <p:txBody>
          <a:bodyPr vert="horz" lIns="99051" tIns="49526" rIns="99051" bIns="49526" rtlCol="0" anchor="b"/>
          <a:lstStyle>
            <a:lvl1pPr algn="l">
              <a:defRPr sz="1300"/>
            </a:lvl1pPr>
          </a:lstStyle>
          <a:p>
            <a:r>
              <a:rPr lang="en-US" sz="1000">
                <a:latin typeface="Arial" panose="020B0604020202020204" pitchFamily="34" charset="0"/>
                <a:cs typeface="Arial" panose="020B0604020202020204" pitchFamily="34" charset="0"/>
              </a:rPr>
              <a:t>James Hicks</a:t>
            </a:r>
          </a:p>
        </p:txBody>
      </p:sp>
      <p:sp>
        <p:nvSpPr>
          <p:cNvPr id="5" name="Slide Number Placeholder 4">
            <a:extLst>
              <a:ext uri="{FF2B5EF4-FFF2-40B4-BE49-F238E27FC236}">
                <a16:creationId xmlns:a16="http://schemas.microsoft.com/office/drawing/2014/main" id="{DA846FE2-3C1B-411B-DA04-A10177747F6B}"/>
              </a:ext>
            </a:extLst>
          </p:cNvPr>
          <p:cNvSpPr>
            <a:spLocks noGrp="1"/>
          </p:cNvSpPr>
          <p:nvPr>
            <p:ph type="sldNum" sz="quarter" idx="3"/>
          </p:nvPr>
        </p:nvSpPr>
        <p:spPr>
          <a:xfrm>
            <a:off x="4023093" y="9719599"/>
            <a:ext cx="3077739" cy="513428"/>
          </a:xfrm>
          <a:prstGeom prst="rect">
            <a:avLst/>
          </a:prstGeom>
        </p:spPr>
        <p:txBody>
          <a:bodyPr vert="horz" lIns="99051" tIns="49526" rIns="99051" bIns="49526" rtlCol="0" anchor="b"/>
          <a:lstStyle>
            <a:lvl1pPr algn="r">
              <a:defRPr sz="1300"/>
            </a:lvl1pPr>
          </a:lstStyle>
          <a:p>
            <a:fld id="{BC9C146F-0AEC-4754-B3B2-AA85811970B6}" type="slidenum">
              <a:rPr lang="en-US" sz="100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1211103"/>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3429"/>
          </a:xfrm>
          <a:prstGeom prst="rect">
            <a:avLst/>
          </a:prstGeom>
        </p:spPr>
        <p:txBody>
          <a:bodyPr vert="horz" lIns="99051" tIns="49526" rIns="99051" bIns="49526" rtlCol="0"/>
          <a:lstStyle>
            <a:lvl1pPr algn="l">
              <a:defRPr sz="1300"/>
            </a:lvl1pPr>
          </a:lstStyle>
          <a:p>
            <a:endParaRPr lang="en-US"/>
          </a:p>
        </p:txBody>
      </p:sp>
      <p:sp>
        <p:nvSpPr>
          <p:cNvPr id="3" name="Date Placeholder 2"/>
          <p:cNvSpPr>
            <a:spLocks noGrp="1"/>
          </p:cNvSpPr>
          <p:nvPr>
            <p:ph type="dt" idx="1"/>
          </p:nvPr>
        </p:nvSpPr>
        <p:spPr>
          <a:xfrm>
            <a:off x="4023093" y="0"/>
            <a:ext cx="3077739" cy="513429"/>
          </a:xfrm>
          <a:prstGeom prst="rect">
            <a:avLst/>
          </a:prstGeom>
        </p:spPr>
        <p:txBody>
          <a:bodyPr vert="horz" lIns="99051" tIns="49526" rIns="99051" bIns="49526" rtlCol="0"/>
          <a:lstStyle>
            <a:lvl1pPr algn="r">
              <a:defRPr sz="1300"/>
            </a:lvl1pPr>
          </a:lstStyle>
          <a:p>
            <a:r>
              <a:rPr lang="en-US"/>
              <a:t>7/30/2023 am</a:t>
            </a:r>
          </a:p>
        </p:txBody>
      </p:sp>
      <p:sp>
        <p:nvSpPr>
          <p:cNvPr id="4" name="Slide Image Placeholder 3"/>
          <p:cNvSpPr>
            <a:spLocks noGrp="1" noRot="1" noChangeAspect="1"/>
          </p:cNvSpPr>
          <p:nvPr>
            <p:ph type="sldImg" idx="2"/>
          </p:nvPr>
        </p:nvSpPr>
        <p:spPr>
          <a:xfrm>
            <a:off x="482600" y="1279525"/>
            <a:ext cx="6137275" cy="3452813"/>
          </a:xfrm>
          <a:prstGeom prst="rect">
            <a:avLst/>
          </a:prstGeom>
          <a:noFill/>
          <a:ln w="12700">
            <a:solidFill>
              <a:prstClr val="black"/>
            </a:solidFill>
          </a:ln>
        </p:spPr>
        <p:txBody>
          <a:bodyPr vert="horz" lIns="99051" tIns="49526" rIns="99051" bIns="49526" rtlCol="0" anchor="ctr"/>
          <a:lstStyle/>
          <a:p>
            <a:endParaRPr lang="en-US"/>
          </a:p>
        </p:txBody>
      </p:sp>
      <p:sp>
        <p:nvSpPr>
          <p:cNvPr id="5" name="Notes Placeholder 4"/>
          <p:cNvSpPr>
            <a:spLocks noGrp="1"/>
          </p:cNvSpPr>
          <p:nvPr>
            <p:ph type="body" sz="quarter" idx="3"/>
          </p:nvPr>
        </p:nvSpPr>
        <p:spPr>
          <a:xfrm>
            <a:off x="710248" y="4924643"/>
            <a:ext cx="5681980" cy="4029253"/>
          </a:xfrm>
          <a:prstGeom prst="rect">
            <a:avLst/>
          </a:prstGeom>
        </p:spPr>
        <p:txBody>
          <a:bodyPr vert="horz" lIns="99051" tIns="49526" rIns="99051" bIns="4952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19599"/>
            <a:ext cx="3077739" cy="513428"/>
          </a:xfrm>
          <a:prstGeom prst="rect">
            <a:avLst/>
          </a:prstGeom>
        </p:spPr>
        <p:txBody>
          <a:bodyPr vert="horz" lIns="99051" tIns="49526" rIns="99051" bIns="49526" rtlCol="0" anchor="b"/>
          <a:lstStyle>
            <a:lvl1pPr algn="l">
              <a:defRPr sz="1300"/>
            </a:lvl1pPr>
          </a:lstStyle>
          <a:p>
            <a:r>
              <a:rPr lang="en-US"/>
              <a:t>James Hicks</a:t>
            </a:r>
          </a:p>
        </p:txBody>
      </p:sp>
      <p:sp>
        <p:nvSpPr>
          <p:cNvPr id="7" name="Slide Number Placeholder 6"/>
          <p:cNvSpPr>
            <a:spLocks noGrp="1"/>
          </p:cNvSpPr>
          <p:nvPr>
            <p:ph type="sldNum" sz="quarter" idx="5"/>
          </p:nvPr>
        </p:nvSpPr>
        <p:spPr>
          <a:xfrm>
            <a:off x="4023093" y="9719599"/>
            <a:ext cx="3077739" cy="513428"/>
          </a:xfrm>
          <a:prstGeom prst="rect">
            <a:avLst/>
          </a:prstGeom>
        </p:spPr>
        <p:txBody>
          <a:bodyPr vert="horz" lIns="99051" tIns="49526" rIns="99051" bIns="49526" rtlCol="0" anchor="b"/>
          <a:lstStyle>
            <a:lvl1pPr algn="r">
              <a:defRPr sz="1300"/>
            </a:lvl1pPr>
          </a:lstStyle>
          <a:p>
            <a:fld id="{6F163FE8-4DAF-472C-80FF-32A59AFD07E1}" type="slidenum">
              <a:rPr lang="en-US" smtClean="0"/>
              <a:t>‹#›</a:t>
            </a:fld>
            <a:endParaRPr lang="en-US"/>
          </a:p>
        </p:txBody>
      </p:sp>
    </p:spTree>
    <p:extLst>
      <p:ext uri="{BB962C8B-B14F-4D97-AF65-F5344CB8AC3E}">
        <p14:creationId xmlns:p14="http://schemas.microsoft.com/office/powerpoint/2010/main" val="403867124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C8FA1F-7A76-4797-85A0-DBC632F93B2B}" type="datetimeFigureOut">
              <a:rPr lang="en-US" smtClean="0"/>
              <a:t>7/29/2023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27C569-A168-47AD-B3E3-1A44DCA84FFE}" type="slidenum">
              <a:rPr lang="en-US" smtClean="0"/>
              <a:t>‹#›</a:t>
            </a:fld>
            <a:endParaRPr lang="en-US"/>
          </a:p>
        </p:txBody>
      </p:sp>
    </p:spTree>
    <p:extLst>
      <p:ext uri="{BB962C8B-B14F-4D97-AF65-F5344CB8AC3E}">
        <p14:creationId xmlns:p14="http://schemas.microsoft.com/office/powerpoint/2010/main" val="700407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C8FA1F-7A76-4797-85A0-DBC632F93B2B}" type="datetimeFigureOut">
              <a:rPr lang="en-US" smtClean="0"/>
              <a:t>7/29/2023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27C569-A168-47AD-B3E3-1A44DCA84FFE}" type="slidenum">
              <a:rPr lang="en-US" smtClean="0"/>
              <a:t>‹#›</a:t>
            </a:fld>
            <a:endParaRPr lang="en-US"/>
          </a:p>
        </p:txBody>
      </p:sp>
    </p:spTree>
    <p:extLst>
      <p:ext uri="{BB962C8B-B14F-4D97-AF65-F5344CB8AC3E}">
        <p14:creationId xmlns:p14="http://schemas.microsoft.com/office/powerpoint/2010/main" val="107369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C8FA1F-7A76-4797-85A0-DBC632F93B2B}" type="datetimeFigureOut">
              <a:rPr lang="en-US" smtClean="0"/>
              <a:t>7/29/2023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27C569-A168-47AD-B3E3-1A44DCA84FFE}" type="slidenum">
              <a:rPr lang="en-US" smtClean="0"/>
              <a:t>‹#›</a:t>
            </a:fld>
            <a:endParaRPr lang="en-US"/>
          </a:p>
        </p:txBody>
      </p:sp>
    </p:spTree>
    <p:extLst>
      <p:ext uri="{BB962C8B-B14F-4D97-AF65-F5344CB8AC3E}">
        <p14:creationId xmlns:p14="http://schemas.microsoft.com/office/powerpoint/2010/main" val="407970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C8FA1F-7A76-4797-85A0-DBC632F93B2B}" type="datetimeFigureOut">
              <a:rPr lang="en-US" smtClean="0"/>
              <a:t>7/29/2023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27C569-A168-47AD-B3E3-1A44DCA84FFE}"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84272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C8FA1F-7A76-4797-85A0-DBC632F93B2B}" type="datetimeFigureOut">
              <a:rPr lang="en-US" smtClean="0"/>
              <a:t>7/29/2023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27C569-A168-47AD-B3E3-1A44DCA84FFE}" type="slidenum">
              <a:rPr lang="en-US" smtClean="0"/>
              <a:t>‹#›</a:t>
            </a:fld>
            <a:endParaRPr lang="en-US"/>
          </a:p>
        </p:txBody>
      </p:sp>
    </p:spTree>
    <p:extLst>
      <p:ext uri="{BB962C8B-B14F-4D97-AF65-F5344CB8AC3E}">
        <p14:creationId xmlns:p14="http://schemas.microsoft.com/office/powerpoint/2010/main" val="4139300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7C8FA1F-7A76-4797-85A0-DBC632F93B2B}" type="datetimeFigureOut">
              <a:rPr lang="en-US" smtClean="0"/>
              <a:t>7/29/2023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27C569-A168-47AD-B3E3-1A44DCA84FFE}" type="slidenum">
              <a:rPr lang="en-US" smtClean="0"/>
              <a:t>‹#›</a:t>
            </a:fld>
            <a:endParaRPr lang="en-US"/>
          </a:p>
        </p:txBody>
      </p:sp>
    </p:spTree>
    <p:extLst>
      <p:ext uri="{BB962C8B-B14F-4D97-AF65-F5344CB8AC3E}">
        <p14:creationId xmlns:p14="http://schemas.microsoft.com/office/powerpoint/2010/main" val="883979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7C8FA1F-7A76-4797-85A0-DBC632F93B2B}" type="datetimeFigureOut">
              <a:rPr lang="en-US" smtClean="0"/>
              <a:t>7/29/2023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27C569-A168-47AD-B3E3-1A44DCA84FFE}" type="slidenum">
              <a:rPr lang="en-US" smtClean="0"/>
              <a:t>‹#›</a:t>
            </a:fld>
            <a:endParaRPr lang="en-US"/>
          </a:p>
        </p:txBody>
      </p:sp>
    </p:spTree>
    <p:extLst>
      <p:ext uri="{BB962C8B-B14F-4D97-AF65-F5344CB8AC3E}">
        <p14:creationId xmlns:p14="http://schemas.microsoft.com/office/powerpoint/2010/main" val="178711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C8FA1F-7A76-4797-85A0-DBC632F93B2B}" type="datetimeFigureOut">
              <a:rPr lang="en-US" smtClean="0"/>
              <a:t>7/29/2023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27C569-A168-47AD-B3E3-1A44DCA84FFE}" type="slidenum">
              <a:rPr lang="en-US" smtClean="0"/>
              <a:t>‹#›</a:t>
            </a:fld>
            <a:endParaRPr lang="en-US"/>
          </a:p>
        </p:txBody>
      </p:sp>
    </p:spTree>
    <p:extLst>
      <p:ext uri="{BB962C8B-B14F-4D97-AF65-F5344CB8AC3E}">
        <p14:creationId xmlns:p14="http://schemas.microsoft.com/office/powerpoint/2010/main" val="28267795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C8FA1F-7A76-4797-85A0-DBC632F93B2B}" type="datetimeFigureOut">
              <a:rPr lang="en-US" smtClean="0"/>
              <a:t>7/29/2023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27C569-A168-47AD-B3E3-1A44DCA84FFE}" type="slidenum">
              <a:rPr lang="en-US" smtClean="0"/>
              <a:t>‹#›</a:t>
            </a:fld>
            <a:endParaRPr lang="en-US"/>
          </a:p>
        </p:txBody>
      </p:sp>
    </p:spTree>
    <p:extLst>
      <p:ext uri="{BB962C8B-B14F-4D97-AF65-F5344CB8AC3E}">
        <p14:creationId xmlns:p14="http://schemas.microsoft.com/office/powerpoint/2010/main" val="2434450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C8FA1F-7A76-4797-85A0-DBC632F93B2B}" type="datetimeFigureOut">
              <a:rPr lang="en-US" smtClean="0"/>
              <a:t>7/29/2023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27C569-A168-47AD-B3E3-1A44DCA84FFE}" type="slidenum">
              <a:rPr lang="en-US" smtClean="0"/>
              <a:t>‹#›</a:t>
            </a:fld>
            <a:endParaRPr lang="en-US"/>
          </a:p>
        </p:txBody>
      </p:sp>
    </p:spTree>
    <p:extLst>
      <p:ext uri="{BB962C8B-B14F-4D97-AF65-F5344CB8AC3E}">
        <p14:creationId xmlns:p14="http://schemas.microsoft.com/office/powerpoint/2010/main" val="2025426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C8FA1F-7A76-4797-85A0-DBC632F93B2B}" type="datetimeFigureOut">
              <a:rPr lang="en-US" smtClean="0"/>
              <a:t>7/29/2023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27C569-A168-47AD-B3E3-1A44DCA84FFE}" type="slidenum">
              <a:rPr lang="en-US" smtClean="0"/>
              <a:t>‹#›</a:t>
            </a:fld>
            <a:endParaRPr lang="en-US"/>
          </a:p>
        </p:txBody>
      </p:sp>
    </p:spTree>
    <p:extLst>
      <p:ext uri="{BB962C8B-B14F-4D97-AF65-F5344CB8AC3E}">
        <p14:creationId xmlns:p14="http://schemas.microsoft.com/office/powerpoint/2010/main" val="74371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C8FA1F-7A76-4797-85A0-DBC632F93B2B}" type="datetimeFigureOut">
              <a:rPr lang="en-US" smtClean="0"/>
              <a:t>7/29/2023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27C569-A168-47AD-B3E3-1A44DCA84FFE}" type="slidenum">
              <a:rPr lang="en-US" smtClean="0"/>
              <a:t>‹#›</a:t>
            </a:fld>
            <a:endParaRPr lang="en-US"/>
          </a:p>
        </p:txBody>
      </p:sp>
    </p:spTree>
    <p:extLst>
      <p:ext uri="{BB962C8B-B14F-4D97-AF65-F5344CB8AC3E}">
        <p14:creationId xmlns:p14="http://schemas.microsoft.com/office/powerpoint/2010/main" val="3880742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C8FA1F-7A76-4797-85A0-DBC632F93B2B}" type="datetimeFigureOut">
              <a:rPr lang="en-US" smtClean="0"/>
              <a:t>7/29/2023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27C569-A168-47AD-B3E3-1A44DCA84FFE}" type="slidenum">
              <a:rPr lang="en-US" smtClean="0"/>
              <a:t>‹#›</a:t>
            </a:fld>
            <a:endParaRPr lang="en-US"/>
          </a:p>
        </p:txBody>
      </p:sp>
    </p:spTree>
    <p:extLst>
      <p:ext uri="{BB962C8B-B14F-4D97-AF65-F5344CB8AC3E}">
        <p14:creationId xmlns:p14="http://schemas.microsoft.com/office/powerpoint/2010/main" val="2847796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C8FA1F-7A76-4797-85A0-DBC632F93B2B}" type="datetimeFigureOut">
              <a:rPr lang="en-US" smtClean="0"/>
              <a:t>7/29/2023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27C569-A168-47AD-B3E3-1A44DCA84FFE}" type="slidenum">
              <a:rPr lang="en-US" smtClean="0"/>
              <a:t>‹#›</a:t>
            </a:fld>
            <a:endParaRPr lang="en-US"/>
          </a:p>
        </p:txBody>
      </p:sp>
    </p:spTree>
    <p:extLst>
      <p:ext uri="{BB962C8B-B14F-4D97-AF65-F5344CB8AC3E}">
        <p14:creationId xmlns:p14="http://schemas.microsoft.com/office/powerpoint/2010/main" val="4109446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C8FA1F-7A76-4797-85A0-DBC632F93B2B}" type="datetimeFigureOut">
              <a:rPr lang="en-US" smtClean="0"/>
              <a:t>7/29/2023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27C569-A168-47AD-B3E3-1A44DCA84FFE}" type="slidenum">
              <a:rPr lang="en-US" smtClean="0"/>
              <a:t>‹#›</a:t>
            </a:fld>
            <a:endParaRPr lang="en-US"/>
          </a:p>
        </p:txBody>
      </p:sp>
    </p:spTree>
    <p:extLst>
      <p:ext uri="{BB962C8B-B14F-4D97-AF65-F5344CB8AC3E}">
        <p14:creationId xmlns:p14="http://schemas.microsoft.com/office/powerpoint/2010/main" val="3932657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C8FA1F-7A76-4797-85A0-DBC632F93B2B}" type="datetimeFigureOut">
              <a:rPr lang="en-US" smtClean="0"/>
              <a:t>7/29/2023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27C569-A168-47AD-B3E3-1A44DCA84FFE}" type="slidenum">
              <a:rPr lang="en-US" smtClean="0"/>
              <a:t>‹#›</a:t>
            </a:fld>
            <a:endParaRPr lang="en-US"/>
          </a:p>
        </p:txBody>
      </p:sp>
    </p:spTree>
    <p:extLst>
      <p:ext uri="{BB962C8B-B14F-4D97-AF65-F5344CB8AC3E}">
        <p14:creationId xmlns:p14="http://schemas.microsoft.com/office/powerpoint/2010/main" val="2660454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C8FA1F-7A76-4797-85A0-DBC632F93B2B}" type="datetimeFigureOut">
              <a:rPr lang="en-US" smtClean="0"/>
              <a:t>7/29/2023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27C569-A168-47AD-B3E3-1A44DCA84FFE}" type="slidenum">
              <a:rPr lang="en-US" smtClean="0"/>
              <a:t>‹#›</a:t>
            </a:fld>
            <a:endParaRPr lang="en-US"/>
          </a:p>
        </p:txBody>
      </p:sp>
    </p:spTree>
    <p:extLst>
      <p:ext uri="{BB962C8B-B14F-4D97-AF65-F5344CB8AC3E}">
        <p14:creationId xmlns:p14="http://schemas.microsoft.com/office/powerpoint/2010/main" val="63635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7C8FA1F-7A76-4797-85A0-DBC632F93B2B}" type="datetimeFigureOut">
              <a:rPr lang="en-US" smtClean="0"/>
              <a:t>7/29/2023</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E27C569-A168-47AD-B3E3-1A44DCA84FFE}" type="slidenum">
              <a:rPr lang="en-US" smtClean="0"/>
              <a:t>‹#›</a:t>
            </a:fld>
            <a:endParaRPr lang="en-US"/>
          </a:p>
        </p:txBody>
      </p:sp>
    </p:spTree>
    <p:extLst>
      <p:ext uri="{BB962C8B-B14F-4D97-AF65-F5344CB8AC3E}">
        <p14:creationId xmlns:p14="http://schemas.microsoft.com/office/powerpoint/2010/main" val="128957702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7AA4C-774E-F8FF-FBAA-180DB5F253B0}"/>
              </a:ext>
            </a:extLst>
          </p:cNvPr>
          <p:cNvSpPr>
            <a:spLocks noGrp="1"/>
          </p:cNvSpPr>
          <p:nvPr>
            <p:ph type="ctrTitle"/>
          </p:nvPr>
        </p:nvSpPr>
        <p:spPr>
          <a:xfrm>
            <a:off x="1370693" y="406996"/>
            <a:ext cx="9440034" cy="923330"/>
          </a:xfrm>
        </p:spPr>
        <p:txBody>
          <a:bodyPr>
            <a:spAutoFit/>
          </a:bodyPr>
          <a:lstStyle/>
          <a:p>
            <a:r>
              <a:rPr lang="en-US" b="1" dirty="0">
                <a:solidFill>
                  <a:schemeClr val="tx1"/>
                </a:solidFill>
              </a:rPr>
              <a:t>How God Speaks</a:t>
            </a:r>
          </a:p>
        </p:txBody>
      </p:sp>
      <p:sp>
        <p:nvSpPr>
          <p:cNvPr id="3" name="Subtitle 2">
            <a:extLst>
              <a:ext uri="{FF2B5EF4-FFF2-40B4-BE49-F238E27FC236}">
                <a16:creationId xmlns:a16="http://schemas.microsoft.com/office/drawing/2014/main" id="{D38F3306-E205-00EE-080E-6D8B678F8C1F}"/>
              </a:ext>
            </a:extLst>
          </p:cNvPr>
          <p:cNvSpPr>
            <a:spLocks noGrp="1"/>
          </p:cNvSpPr>
          <p:nvPr>
            <p:ph type="subTitle" idx="1"/>
          </p:nvPr>
        </p:nvSpPr>
        <p:spPr>
          <a:xfrm>
            <a:off x="1370693" y="3598339"/>
            <a:ext cx="9440034" cy="523220"/>
          </a:xfrm>
        </p:spPr>
        <p:txBody>
          <a:bodyPr>
            <a:spAutoFit/>
          </a:bodyPr>
          <a:lstStyle/>
          <a:p>
            <a:r>
              <a:rPr lang="en-US" sz="2800" b="1" dirty="0">
                <a:solidFill>
                  <a:srgbClr val="FFFF00"/>
                </a:solidFill>
              </a:rPr>
              <a:t>Hebrews 1:1-2</a:t>
            </a:r>
          </a:p>
        </p:txBody>
      </p:sp>
    </p:spTree>
    <p:extLst>
      <p:ext uri="{BB962C8B-B14F-4D97-AF65-F5344CB8AC3E}">
        <p14:creationId xmlns:p14="http://schemas.microsoft.com/office/powerpoint/2010/main" val="1955414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93A6B-4144-0648-A5E0-8C6229565D8D}"/>
              </a:ext>
            </a:extLst>
          </p:cNvPr>
          <p:cNvSpPr>
            <a:spLocks noGrp="1"/>
          </p:cNvSpPr>
          <p:nvPr>
            <p:ph type="title"/>
          </p:nvPr>
        </p:nvSpPr>
        <p:spPr>
          <a:xfrm>
            <a:off x="913795" y="740882"/>
            <a:ext cx="10353762" cy="707886"/>
          </a:xfrm>
          <a:effectLst/>
        </p:spPr>
        <p:txBody>
          <a:bodyPr>
            <a:spAutoFit/>
          </a:bodyPr>
          <a:lstStyle/>
          <a:p>
            <a:r>
              <a:rPr lang="en-US" dirty="0">
                <a:solidFill>
                  <a:schemeClr val="tx1"/>
                </a:solidFill>
              </a:rPr>
              <a:t>New Testament Times</a:t>
            </a:r>
          </a:p>
        </p:txBody>
      </p:sp>
      <p:sp>
        <p:nvSpPr>
          <p:cNvPr id="3" name="Content Placeholder 2">
            <a:extLst>
              <a:ext uri="{FF2B5EF4-FFF2-40B4-BE49-F238E27FC236}">
                <a16:creationId xmlns:a16="http://schemas.microsoft.com/office/drawing/2014/main" id="{3E640466-9131-A6B8-9BFA-FB118A480EC8}"/>
              </a:ext>
            </a:extLst>
          </p:cNvPr>
          <p:cNvSpPr>
            <a:spLocks noGrp="1"/>
          </p:cNvSpPr>
          <p:nvPr>
            <p:ph idx="1"/>
          </p:nvPr>
        </p:nvSpPr>
        <p:spPr>
          <a:effectLst/>
        </p:spPr>
        <p:txBody>
          <a:bodyPr>
            <a:spAutoFit/>
          </a:bodyPr>
          <a:lstStyle/>
          <a:p>
            <a:r>
              <a:rPr lang="en-US" sz="3200" b="1" dirty="0">
                <a:solidFill>
                  <a:srgbClr val="FFFF00"/>
                </a:solidFill>
                <a:effectLst/>
              </a:rPr>
              <a:t>New Testament Prophets</a:t>
            </a:r>
          </a:p>
          <a:p>
            <a:r>
              <a:rPr lang="en-US" sz="3200" b="1" dirty="0">
                <a:solidFill>
                  <a:schemeClr val="tx1"/>
                </a:solidFill>
                <a:effectLst/>
              </a:rPr>
              <a:t>Luke 1:76,</a:t>
            </a:r>
            <a:r>
              <a:rPr lang="en-US" sz="3200" dirty="0">
                <a:solidFill>
                  <a:schemeClr val="tx1"/>
                </a:solidFill>
                <a:effectLst/>
              </a:rPr>
              <a:t> “</a:t>
            </a:r>
            <a:r>
              <a:rPr lang="en-US" sz="3200" b="1" dirty="0">
                <a:solidFill>
                  <a:schemeClr val="tx1"/>
                </a:solidFill>
                <a:effectLst/>
              </a:rPr>
              <a:t>Yea and thou, child, shalt be called the prophet of the Most High: For thou shalt go before the face of the Lord to make ready his ways</a:t>
            </a:r>
            <a:r>
              <a:rPr lang="en-US" sz="3200" dirty="0">
                <a:solidFill>
                  <a:schemeClr val="tx1"/>
                </a:solidFill>
                <a:effectLst/>
              </a:rPr>
              <a:t>.”</a:t>
            </a:r>
          </a:p>
          <a:p>
            <a:r>
              <a:rPr lang="en-US" sz="3200" b="1" dirty="0">
                <a:solidFill>
                  <a:schemeClr val="tx1"/>
                </a:solidFill>
                <a:effectLst/>
              </a:rPr>
              <a:t>This is speaking of John the Baptist, he prepared the way for Jesus to come. </a:t>
            </a:r>
          </a:p>
          <a:p>
            <a:r>
              <a:rPr lang="en-US" sz="3200" b="1" dirty="0">
                <a:solidFill>
                  <a:schemeClr val="tx1"/>
                </a:solidFill>
                <a:effectLst/>
              </a:rPr>
              <a:t>We read of others – Acts 15:32, Judas and Silas</a:t>
            </a:r>
          </a:p>
        </p:txBody>
      </p:sp>
    </p:spTree>
    <p:extLst>
      <p:ext uri="{BB962C8B-B14F-4D97-AF65-F5344CB8AC3E}">
        <p14:creationId xmlns:p14="http://schemas.microsoft.com/office/powerpoint/2010/main" val="297813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93A6B-4144-0648-A5E0-8C6229565D8D}"/>
              </a:ext>
            </a:extLst>
          </p:cNvPr>
          <p:cNvSpPr>
            <a:spLocks noGrp="1"/>
          </p:cNvSpPr>
          <p:nvPr>
            <p:ph type="title"/>
          </p:nvPr>
        </p:nvSpPr>
        <p:spPr>
          <a:xfrm>
            <a:off x="913795" y="740882"/>
            <a:ext cx="10353762" cy="707886"/>
          </a:xfrm>
          <a:effectLst/>
        </p:spPr>
        <p:txBody>
          <a:bodyPr>
            <a:spAutoFit/>
          </a:bodyPr>
          <a:lstStyle/>
          <a:p>
            <a:r>
              <a:rPr lang="en-US" dirty="0">
                <a:solidFill>
                  <a:schemeClr val="tx1"/>
                </a:solidFill>
              </a:rPr>
              <a:t>New Testament Times</a:t>
            </a:r>
          </a:p>
        </p:txBody>
      </p:sp>
      <p:sp>
        <p:nvSpPr>
          <p:cNvPr id="3" name="Content Placeholder 2">
            <a:extLst>
              <a:ext uri="{FF2B5EF4-FFF2-40B4-BE49-F238E27FC236}">
                <a16:creationId xmlns:a16="http://schemas.microsoft.com/office/drawing/2014/main" id="{3E640466-9131-A6B8-9BFA-FB118A480EC8}"/>
              </a:ext>
            </a:extLst>
          </p:cNvPr>
          <p:cNvSpPr>
            <a:spLocks noGrp="1"/>
          </p:cNvSpPr>
          <p:nvPr>
            <p:ph idx="1"/>
          </p:nvPr>
        </p:nvSpPr>
        <p:spPr>
          <a:xfrm>
            <a:off x="913795" y="1732449"/>
            <a:ext cx="10353762" cy="4207306"/>
          </a:xfrm>
          <a:effectLst/>
        </p:spPr>
        <p:txBody>
          <a:bodyPr>
            <a:spAutoFit/>
          </a:bodyPr>
          <a:lstStyle/>
          <a:p>
            <a:r>
              <a:rPr lang="en-US" sz="3200" b="1" dirty="0">
                <a:solidFill>
                  <a:srgbClr val="FFFF00"/>
                </a:solidFill>
                <a:effectLst/>
              </a:rPr>
              <a:t>New Testament Prophets – In the Church</a:t>
            </a:r>
          </a:p>
          <a:p>
            <a:r>
              <a:rPr lang="en-US" sz="3200" b="1" dirty="0">
                <a:solidFill>
                  <a:schemeClr val="tx1"/>
                </a:solidFill>
                <a:effectLst/>
              </a:rPr>
              <a:t>Ephesians 3:3-5, </a:t>
            </a:r>
            <a:r>
              <a:rPr lang="en-US" sz="3200" dirty="0">
                <a:solidFill>
                  <a:schemeClr val="tx1"/>
                </a:solidFill>
                <a:effectLst/>
              </a:rPr>
              <a:t>“</a:t>
            </a:r>
            <a:r>
              <a:rPr lang="en-US" sz="3200" b="1" dirty="0">
                <a:solidFill>
                  <a:schemeClr val="tx1"/>
                </a:solidFill>
                <a:effectLst/>
              </a:rPr>
              <a:t>How that by revelation was made known unto me the mystery, as I wrote before in few words, whereby, when ye read, ye can perceive my understanding in the mystery of Christ; which in other generations was not made known unto the sons of men, as it hath now been revealed unto his holy apostles and </a:t>
            </a:r>
            <a:r>
              <a:rPr lang="en-US" sz="3200" b="1" u="sng" dirty="0">
                <a:solidFill>
                  <a:schemeClr val="tx1"/>
                </a:solidFill>
                <a:effectLst/>
              </a:rPr>
              <a:t>prophets</a:t>
            </a:r>
            <a:r>
              <a:rPr lang="en-US" sz="3200" b="1" dirty="0">
                <a:solidFill>
                  <a:schemeClr val="tx1"/>
                </a:solidFill>
                <a:effectLst/>
              </a:rPr>
              <a:t> in the Spirit</a:t>
            </a:r>
            <a:r>
              <a:rPr lang="en-US" sz="3200" dirty="0">
                <a:solidFill>
                  <a:schemeClr val="tx1"/>
                </a:solidFill>
                <a:effectLst/>
              </a:rPr>
              <a:t>.”</a:t>
            </a:r>
          </a:p>
        </p:txBody>
      </p:sp>
    </p:spTree>
    <p:extLst>
      <p:ext uri="{BB962C8B-B14F-4D97-AF65-F5344CB8AC3E}">
        <p14:creationId xmlns:p14="http://schemas.microsoft.com/office/powerpoint/2010/main" val="333333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93A6B-4144-0648-A5E0-8C6229565D8D}"/>
              </a:ext>
            </a:extLst>
          </p:cNvPr>
          <p:cNvSpPr>
            <a:spLocks noGrp="1"/>
          </p:cNvSpPr>
          <p:nvPr>
            <p:ph type="title"/>
          </p:nvPr>
        </p:nvSpPr>
        <p:spPr>
          <a:xfrm>
            <a:off x="913795" y="740882"/>
            <a:ext cx="10353762" cy="707886"/>
          </a:xfrm>
          <a:effectLst/>
        </p:spPr>
        <p:txBody>
          <a:bodyPr>
            <a:spAutoFit/>
          </a:bodyPr>
          <a:lstStyle/>
          <a:p>
            <a:r>
              <a:rPr lang="en-US" dirty="0">
                <a:solidFill>
                  <a:schemeClr val="tx1"/>
                </a:solidFill>
              </a:rPr>
              <a:t>New Testament Times</a:t>
            </a:r>
          </a:p>
        </p:txBody>
      </p:sp>
      <p:sp>
        <p:nvSpPr>
          <p:cNvPr id="3" name="Content Placeholder 2">
            <a:extLst>
              <a:ext uri="{FF2B5EF4-FFF2-40B4-BE49-F238E27FC236}">
                <a16:creationId xmlns:a16="http://schemas.microsoft.com/office/drawing/2014/main" id="{3E640466-9131-A6B8-9BFA-FB118A480EC8}"/>
              </a:ext>
            </a:extLst>
          </p:cNvPr>
          <p:cNvSpPr>
            <a:spLocks noGrp="1"/>
          </p:cNvSpPr>
          <p:nvPr>
            <p:ph idx="1"/>
          </p:nvPr>
        </p:nvSpPr>
        <p:spPr>
          <a:xfrm>
            <a:off x="791133" y="1732449"/>
            <a:ext cx="10627717" cy="3714863"/>
          </a:xfrm>
          <a:effectLst/>
        </p:spPr>
        <p:txBody>
          <a:bodyPr wrap="square">
            <a:spAutoFit/>
          </a:bodyPr>
          <a:lstStyle/>
          <a:p>
            <a:r>
              <a:rPr lang="en-US" sz="3200" b="1" dirty="0">
                <a:solidFill>
                  <a:srgbClr val="FFFF00"/>
                </a:solidFill>
                <a:effectLst/>
              </a:rPr>
              <a:t>Why were there prophets in the New Testament Church?</a:t>
            </a:r>
          </a:p>
          <a:p>
            <a:r>
              <a:rPr lang="en-US" sz="3200" b="1" dirty="0">
                <a:solidFill>
                  <a:schemeClr val="tx1"/>
                </a:solidFill>
                <a:effectLst/>
              </a:rPr>
              <a:t>1 Corinthians 13:8-10, </a:t>
            </a:r>
            <a:r>
              <a:rPr lang="en-US" sz="3200" dirty="0">
                <a:solidFill>
                  <a:schemeClr val="tx1"/>
                </a:solidFill>
                <a:effectLst/>
              </a:rPr>
              <a:t>“</a:t>
            </a:r>
            <a:r>
              <a:rPr lang="en-US" sz="3200" b="1" dirty="0">
                <a:solidFill>
                  <a:schemeClr val="tx1"/>
                </a:solidFill>
                <a:effectLst/>
              </a:rPr>
              <a:t>Love never faileth: but whether [there be] prophecies, they shall be done away; whether [there be] tongues, they shall cease; whether [there be] knowledge, it shall be done away. For we know in part, and </a:t>
            </a:r>
            <a:r>
              <a:rPr lang="en-US" sz="3200" b="1" u="sng" dirty="0">
                <a:solidFill>
                  <a:schemeClr val="tx1"/>
                </a:solidFill>
                <a:effectLst/>
              </a:rPr>
              <a:t>we prophesy in part</a:t>
            </a:r>
            <a:r>
              <a:rPr lang="en-US" sz="3200" b="1" dirty="0">
                <a:solidFill>
                  <a:schemeClr val="tx1"/>
                </a:solidFill>
                <a:effectLst/>
              </a:rPr>
              <a:t>; but when </a:t>
            </a:r>
            <a:r>
              <a:rPr lang="en-US" sz="3200" b="1" u="sng" dirty="0">
                <a:solidFill>
                  <a:schemeClr val="tx1"/>
                </a:solidFill>
                <a:effectLst/>
              </a:rPr>
              <a:t>that which is perfect is come, that which is in part shall be done away</a:t>
            </a:r>
            <a:r>
              <a:rPr lang="en-US" sz="3200" dirty="0">
                <a:solidFill>
                  <a:schemeClr val="tx1"/>
                </a:solidFill>
                <a:effectLst/>
              </a:rPr>
              <a:t>.”</a:t>
            </a:r>
            <a:endParaRPr lang="en-US" sz="3200" b="1" dirty="0">
              <a:solidFill>
                <a:schemeClr val="tx1"/>
              </a:solidFill>
              <a:effectLst/>
            </a:endParaRPr>
          </a:p>
        </p:txBody>
      </p:sp>
    </p:spTree>
    <p:extLst>
      <p:ext uri="{BB962C8B-B14F-4D97-AF65-F5344CB8AC3E}">
        <p14:creationId xmlns:p14="http://schemas.microsoft.com/office/powerpoint/2010/main" val="412070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93A6B-4144-0648-A5E0-8C6229565D8D}"/>
              </a:ext>
            </a:extLst>
          </p:cNvPr>
          <p:cNvSpPr>
            <a:spLocks noGrp="1"/>
          </p:cNvSpPr>
          <p:nvPr>
            <p:ph type="title"/>
          </p:nvPr>
        </p:nvSpPr>
        <p:spPr>
          <a:xfrm>
            <a:off x="913795" y="740882"/>
            <a:ext cx="10353762" cy="707886"/>
          </a:xfrm>
          <a:effectLst/>
        </p:spPr>
        <p:txBody>
          <a:bodyPr>
            <a:spAutoFit/>
          </a:bodyPr>
          <a:lstStyle/>
          <a:p>
            <a:r>
              <a:rPr lang="en-US" dirty="0">
                <a:solidFill>
                  <a:schemeClr val="tx1"/>
                </a:solidFill>
              </a:rPr>
              <a:t>New Testament Times</a:t>
            </a:r>
          </a:p>
        </p:txBody>
      </p:sp>
      <p:sp>
        <p:nvSpPr>
          <p:cNvPr id="3" name="Content Placeholder 2">
            <a:extLst>
              <a:ext uri="{FF2B5EF4-FFF2-40B4-BE49-F238E27FC236}">
                <a16:creationId xmlns:a16="http://schemas.microsoft.com/office/drawing/2014/main" id="{3E640466-9131-A6B8-9BFA-FB118A480EC8}"/>
              </a:ext>
            </a:extLst>
          </p:cNvPr>
          <p:cNvSpPr>
            <a:spLocks noGrp="1"/>
          </p:cNvSpPr>
          <p:nvPr>
            <p:ph idx="1"/>
          </p:nvPr>
        </p:nvSpPr>
        <p:spPr>
          <a:xfrm>
            <a:off x="913795" y="1732449"/>
            <a:ext cx="10353762" cy="3890296"/>
          </a:xfrm>
          <a:effectLst/>
        </p:spPr>
        <p:txBody>
          <a:bodyPr>
            <a:spAutoFit/>
          </a:bodyPr>
          <a:lstStyle/>
          <a:p>
            <a:r>
              <a:rPr lang="en-US" sz="3200" b="1" dirty="0">
                <a:solidFill>
                  <a:srgbClr val="FFFF00"/>
                </a:solidFill>
                <a:effectLst/>
              </a:rPr>
              <a:t>The revelation process</a:t>
            </a:r>
          </a:p>
          <a:p>
            <a:r>
              <a:rPr lang="en-US" sz="3200" b="1" dirty="0">
                <a:solidFill>
                  <a:schemeClr val="tx1"/>
                </a:solidFill>
                <a:effectLst/>
              </a:rPr>
              <a:t> 2 Peter 1:20-21,</a:t>
            </a:r>
            <a:r>
              <a:rPr lang="en-US" sz="3200" dirty="0">
                <a:solidFill>
                  <a:schemeClr val="tx1"/>
                </a:solidFill>
                <a:effectLst/>
              </a:rPr>
              <a:t> “</a:t>
            </a:r>
            <a:r>
              <a:rPr lang="en-US" sz="3200" b="1" dirty="0">
                <a:solidFill>
                  <a:schemeClr val="tx1"/>
                </a:solidFill>
                <a:effectLst/>
              </a:rPr>
              <a:t>Knowing this first, that no </a:t>
            </a:r>
            <a:r>
              <a:rPr lang="en-US" sz="3200" b="1" u="sng" dirty="0">
                <a:solidFill>
                  <a:schemeClr val="tx1"/>
                </a:solidFill>
                <a:effectLst/>
              </a:rPr>
              <a:t>prophecy</a:t>
            </a:r>
            <a:r>
              <a:rPr lang="en-US" sz="3200" b="1" dirty="0">
                <a:solidFill>
                  <a:schemeClr val="tx1"/>
                </a:solidFill>
                <a:effectLst/>
              </a:rPr>
              <a:t> of scripture is of private interpretation. For no prophecy ever came by the will of man: </a:t>
            </a:r>
            <a:r>
              <a:rPr lang="en-US" sz="3200" b="1" u="sng" dirty="0">
                <a:solidFill>
                  <a:schemeClr val="tx1"/>
                </a:solidFill>
                <a:effectLst/>
              </a:rPr>
              <a:t>but men spake from God</a:t>
            </a:r>
            <a:r>
              <a:rPr lang="en-US" sz="3200" b="1" dirty="0">
                <a:solidFill>
                  <a:schemeClr val="tx1"/>
                </a:solidFill>
                <a:effectLst/>
              </a:rPr>
              <a:t>, </a:t>
            </a:r>
            <a:r>
              <a:rPr lang="en-US" sz="3200" b="1" u="sng" dirty="0">
                <a:solidFill>
                  <a:schemeClr val="tx1"/>
                </a:solidFill>
                <a:effectLst/>
              </a:rPr>
              <a:t>being moved by the Holy Spirit</a:t>
            </a:r>
            <a:r>
              <a:rPr lang="en-US" sz="3200" dirty="0">
                <a:solidFill>
                  <a:schemeClr val="tx1"/>
                </a:solidFill>
                <a:effectLst/>
              </a:rPr>
              <a:t>.” </a:t>
            </a:r>
          </a:p>
          <a:p>
            <a:r>
              <a:rPr lang="en-US" sz="3200" b="1" dirty="0">
                <a:solidFill>
                  <a:srgbClr val="FFFF00"/>
                </a:solidFill>
                <a:effectLst/>
              </a:rPr>
              <a:t>The Holy Spirit revealed and men spoke what they heard!</a:t>
            </a:r>
          </a:p>
        </p:txBody>
      </p:sp>
    </p:spTree>
    <p:extLst>
      <p:ext uri="{BB962C8B-B14F-4D97-AF65-F5344CB8AC3E}">
        <p14:creationId xmlns:p14="http://schemas.microsoft.com/office/powerpoint/2010/main" val="376295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93A6B-4144-0648-A5E0-8C6229565D8D}"/>
              </a:ext>
            </a:extLst>
          </p:cNvPr>
          <p:cNvSpPr>
            <a:spLocks noGrp="1"/>
          </p:cNvSpPr>
          <p:nvPr>
            <p:ph type="title"/>
          </p:nvPr>
        </p:nvSpPr>
        <p:spPr>
          <a:xfrm>
            <a:off x="913795" y="740882"/>
            <a:ext cx="10353762" cy="707886"/>
          </a:xfrm>
          <a:effectLst/>
        </p:spPr>
        <p:txBody>
          <a:bodyPr>
            <a:spAutoFit/>
          </a:bodyPr>
          <a:lstStyle/>
          <a:p>
            <a:r>
              <a:rPr lang="en-US" dirty="0">
                <a:solidFill>
                  <a:schemeClr val="tx1"/>
                </a:solidFill>
              </a:rPr>
              <a:t>New Testament Times</a:t>
            </a:r>
          </a:p>
        </p:txBody>
      </p:sp>
      <p:sp>
        <p:nvSpPr>
          <p:cNvPr id="3" name="Content Placeholder 2">
            <a:extLst>
              <a:ext uri="{FF2B5EF4-FFF2-40B4-BE49-F238E27FC236}">
                <a16:creationId xmlns:a16="http://schemas.microsoft.com/office/drawing/2014/main" id="{3E640466-9131-A6B8-9BFA-FB118A480EC8}"/>
              </a:ext>
            </a:extLst>
          </p:cNvPr>
          <p:cNvSpPr>
            <a:spLocks noGrp="1"/>
          </p:cNvSpPr>
          <p:nvPr>
            <p:ph idx="1"/>
          </p:nvPr>
        </p:nvSpPr>
        <p:spPr>
          <a:xfrm>
            <a:off x="913795" y="1732449"/>
            <a:ext cx="10353762" cy="5016758"/>
          </a:xfrm>
          <a:effectLst/>
        </p:spPr>
        <p:txBody>
          <a:bodyPr>
            <a:spAutoFit/>
          </a:bodyPr>
          <a:lstStyle/>
          <a:p>
            <a:pPr>
              <a:spcBef>
                <a:spcPts val="0"/>
              </a:spcBef>
              <a:spcAft>
                <a:spcPts val="0"/>
              </a:spcAft>
            </a:pPr>
            <a:r>
              <a:rPr lang="en-US" sz="3200" b="1" dirty="0">
                <a:solidFill>
                  <a:srgbClr val="FFFF00"/>
                </a:solidFill>
                <a:effectLst/>
              </a:rPr>
              <a:t>The revelation process – Continued</a:t>
            </a:r>
          </a:p>
          <a:p>
            <a:pPr>
              <a:spcBef>
                <a:spcPts val="0"/>
              </a:spcBef>
              <a:spcAft>
                <a:spcPts val="0"/>
              </a:spcAft>
            </a:pPr>
            <a:r>
              <a:rPr lang="en-US" sz="3200" b="1" dirty="0">
                <a:solidFill>
                  <a:schemeClr val="tx1"/>
                </a:solidFill>
                <a:effectLst/>
              </a:rPr>
              <a:t>Ephesians 3:3-5, </a:t>
            </a:r>
            <a:r>
              <a:rPr lang="en-US" sz="3200" dirty="0">
                <a:solidFill>
                  <a:schemeClr val="tx1"/>
                </a:solidFill>
                <a:effectLst/>
              </a:rPr>
              <a:t>“</a:t>
            </a:r>
            <a:r>
              <a:rPr lang="en-US" sz="3200" b="1" dirty="0">
                <a:solidFill>
                  <a:schemeClr val="tx1"/>
                </a:solidFill>
                <a:effectLst/>
              </a:rPr>
              <a:t>How that </a:t>
            </a:r>
            <a:r>
              <a:rPr lang="en-US" sz="3200" b="1" u="sng" dirty="0">
                <a:solidFill>
                  <a:schemeClr val="tx1"/>
                </a:solidFill>
                <a:effectLst/>
              </a:rPr>
              <a:t>by revelation</a:t>
            </a:r>
            <a:r>
              <a:rPr lang="en-US" sz="3200" b="1" dirty="0">
                <a:solidFill>
                  <a:schemeClr val="tx1"/>
                </a:solidFill>
                <a:effectLst/>
              </a:rPr>
              <a:t> was made known unto me the mystery, as </a:t>
            </a:r>
            <a:r>
              <a:rPr lang="en-US" sz="3200" b="1" u="sng" dirty="0">
                <a:solidFill>
                  <a:schemeClr val="tx1"/>
                </a:solidFill>
                <a:effectLst/>
              </a:rPr>
              <a:t>I wrote before in few words</a:t>
            </a:r>
            <a:r>
              <a:rPr lang="en-US" sz="3200" b="1" dirty="0">
                <a:solidFill>
                  <a:schemeClr val="tx1"/>
                </a:solidFill>
                <a:effectLst/>
              </a:rPr>
              <a:t>, whereby, </a:t>
            </a:r>
            <a:r>
              <a:rPr lang="en-US" sz="3200" b="1" u="sng" dirty="0">
                <a:solidFill>
                  <a:schemeClr val="tx1"/>
                </a:solidFill>
                <a:effectLst/>
              </a:rPr>
              <a:t>when ye read</a:t>
            </a:r>
            <a:r>
              <a:rPr lang="en-US" sz="3200" b="1" dirty="0">
                <a:solidFill>
                  <a:schemeClr val="tx1"/>
                </a:solidFill>
                <a:effectLst/>
              </a:rPr>
              <a:t>, </a:t>
            </a:r>
            <a:r>
              <a:rPr lang="en-US" sz="3200" b="1" u="sng" dirty="0">
                <a:solidFill>
                  <a:schemeClr val="tx1"/>
                </a:solidFill>
                <a:effectLst/>
              </a:rPr>
              <a:t>ye can perceive my understanding in the mystery of Christ</a:t>
            </a:r>
            <a:r>
              <a:rPr lang="en-US" sz="3200" b="1" dirty="0">
                <a:solidFill>
                  <a:schemeClr val="tx1"/>
                </a:solidFill>
                <a:effectLst/>
              </a:rPr>
              <a:t>; which in other generations was not made known unto the sons of men, as it hath now been revealed unto his </a:t>
            </a:r>
            <a:r>
              <a:rPr lang="en-US" sz="3200" b="1" u="sng" dirty="0">
                <a:solidFill>
                  <a:schemeClr val="tx1"/>
                </a:solidFill>
                <a:effectLst/>
              </a:rPr>
              <a:t>holy apostles </a:t>
            </a:r>
            <a:r>
              <a:rPr lang="en-US" sz="3200" b="1" dirty="0">
                <a:solidFill>
                  <a:schemeClr val="tx1"/>
                </a:solidFill>
                <a:effectLst/>
              </a:rPr>
              <a:t>and </a:t>
            </a:r>
            <a:r>
              <a:rPr lang="en-US" sz="3200" b="1" u="sng" dirty="0">
                <a:solidFill>
                  <a:schemeClr val="tx1"/>
                </a:solidFill>
                <a:effectLst/>
              </a:rPr>
              <a:t>prophets</a:t>
            </a:r>
            <a:r>
              <a:rPr lang="en-US" sz="3200" b="1" dirty="0">
                <a:solidFill>
                  <a:schemeClr val="tx1"/>
                </a:solidFill>
                <a:effectLst/>
              </a:rPr>
              <a:t> in the Spirit</a:t>
            </a:r>
            <a:r>
              <a:rPr lang="en-US" sz="3200" dirty="0">
                <a:solidFill>
                  <a:schemeClr val="tx1"/>
                </a:solidFill>
                <a:effectLst/>
              </a:rPr>
              <a:t>.” </a:t>
            </a:r>
            <a:endParaRPr lang="en-US" sz="3200" b="1" dirty="0">
              <a:solidFill>
                <a:schemeClr val="tx1"/>
              </a:solidFill>
              <a:effectLst/>
            </a:endParaRPr>
          </a:p>
          <a:p>
            <a:pPr>
              <a:spcBef>
                <a:spcPts val="0"/>
              </a:spcBef>
              <a:spcAft>
                <a:spcPts val="0"/>
              </a:spcAft>
            </a:pPr>
            <a:r>
              <a:rPr lang="en-US" sz="3200" b="1" dirty="0">
                <a:solidFill>
                  <a:srgbClr val="FFFF00"/>
                </a:solidFill>
                <a:effectLst/>
              </a:rPr>
              <a:t>The message revealed was written down for others to read!</a:t>
            </a:r>
          </a:p>
        </p:txBody>
      </p:sp>
    </p:spTree>
    <p:extLst>
      <p:ext uri="{BB962C8B-B14F-4D97-AF65-F5344CB8AC3E}">
        <p14:creationId xmlns:p14="http://schemas.microsoft.com/office/powerpoint/2010/main" val="218668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93A6B-4144-0648-A5E0-8C6229565D8D}"/>
              </a:ext>
            </a:extLst>
          </p:cNvPr>
          <p:cNvSpPr>
            <a:spLocks noGrp="1"/>
          </p:cNvSpPr>
          <p:nvPr>
            <p:ph type="title"/>
          </p:nvPr>
        </p:nvSpPr>
        <p:spPr>
          <a:xfrm>
            <a:off x="913795" y="740882"/>
            <a:ext cx="10353762" cy="707886"/>
          </a:xfrm>
          <a:effectLst/>
        </p:spPr>
        <p:txBody>
          <a:bodyPr>
            <a:spAutoFit/>
          </a:bodyPr>
          <a:lstStyle/>
          <a:p>
            <a:r>
              <a:rPr lang="en-US" dirty="0">
                <a:solidFill>
                  <a:schemeClr val="tx1"/>
                </a:solidFill>
              </a:rPr>
              <a:t>In Modern Times</a:t>
            </a:r>
          </a:p>
        </p:txBody>
      </p:sp>
      <p:sp>
        <p:nvSpPr>
          <p:cNvPr id="3" name="Content Placeholder 2">
            <a:extLst>
              <a:ext uri="{FF2B5EF4-FFF2-40B4-BE49-F238E27FC236}">
                <a16:creationId xmlns:a16="http://schemas.microsoft.com/office/drawing/2014/main" id="{3E640466-9131-A6B8-9BFA-FB118A480EC8}"/>
              </a:ext>
            </a:extLst>
          </p:cNvPr>
          <p:cNvSpPr>
            <a:spLocks noGrp="1"/>
          </p:cNvSpPr>
          <p:nvPr>
            <p:ph idx="1"/>
          </p:nvPr>
        </p:nvSpPr>
        <p:spPr>
          <a:xfrm>
            <a:off x="913795" y="1732449"/>
            <a:ext cx="10353762" cy="3222421"/>
          </a:xfrm>
          <a:effectLst/>
        </p:spPr>
        <p:txBody>
          <a:bodyPr>
            <a:spAutoFit/>
          </a:bodyPr>
          <a:lstStyle/>
          <a:p>
            <a:r>
              <a:rPr lang="en-US" sz="3200" b="1" dirty="0">
                <a:solidFill>
                  <a:srgbClr val="FFFF00"/>
                </a:solidFill>
                <a:effectLst/>
              </a:rPr>
              <a:t>God speaks through His Son in the New Testament</a:t>
            </a:r>
          </a:p>
          <a:p>
            <a:r>
              <a:rPr lang="en-US" sz="3200" b="1" dirty="0">
                <a:solidFill>
                  <a:schemeClr val="tx1"/>
                </a:solidFill>
                <a:effectLst/>
              </a:rPr>
              <a:t>Hebrews 1:1,</a:t>
            </a:r>
            <a:r>
              <a:rPr lang="en-US" sz="3200" dirty="0">
                <a:solidFill>
                  <a:schemeClr val="tx1"/>
                </a:solidFill>
                <a:effectLst/>
              </a:rPr>
              <a:t> “</a:t>
            </a:r>
            <a:r>
              <a:rPr lang="en-US" sz="3200" b="1" dirty="0">
                <a:solidFill>
                  <a:schemeClr val="tx1"/>
                </a:solidFill>
                <a:effectLst/>
              </a:rPr>
              <a:t>God, having of old time spoken unto the fathers in the prophets by divers portions and in divers manners, hath at </a:t>
            </a:r>
            <a:r>
              <a:rPr lang="en-US" sz="3200" b="1" u="sng" dirty="0">
                <a:solidFill>
                  <a:schemeClr val="tx1"/>
                </a:solidFill>
                <a:effectLst/>
              </a:rPr>
              <a:t>the end of these days spoken unto us in [his] Son</a:t>
            </a:r>
            <a:r>
              <a:rPr lang="en-US" sz="3200" b="1" dirty="0">
                <a:solidFill>
                  <a:schemeClr val="tx1"/>
                </a:solidFill>
                <a:effectLst/>
              </a:rPr>
              <a:t>, whom he appointed heir of all things, through whom also he made the worlds</a:t>
            </a:r>
            <a:r>
              <a:rPr lang="en-US" sz="3200" dirty="0">
                <a:solidFill>
                  <a:schemeClr val="tx1"/>
                </a:solidFill>
                <a:effectLst/>
              </a:rPr>
              <a:t>.”</a:t>
            </a:r>
          </a:p>
        </p:txBody>
      </p:sp>
    </p:spTree>
    <p:extLst>
      <p:ext uri="{BB962C8B-B14F-4D97-AF65-F5344CB8AC3E}">
        <p14:creationId xmlns:p14="http://schemas.microsoft.com/office/powerpoint/2010/main" val="14546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93A6B-4144-0648-A5E0-8C6229565D8D}"/>
              </a:ext>
            </a:extLst>
          </p:cNvPr>
          <p:cNvSpPr>
            <a:spLocks noGrp="1"/>
          </p:cNvSpPr>
          <p:nvPr>
            <p:ph type="title"/>
          </p:nvPr>
        </p:nvSpPr>
        <p:spPr>
          <a:xfrm>
            <a:off x="913795" y="740882"/>
            <a:ext cx="10353762" cy="707886"/>
          </a:xfrm>
          <a:effectLst/>
        </p:spPr>
        <p:txBody>
          <a:bodyPr>
            <a:spAutoFit/>
          </a:bodyPr>
          <a:lstStyle/>
          <a:p>
            <a:r>
              <a:rPr lang="en-US" dirty="0">
                <a:solidFill>
                  <a:schemeClr val="tx1"/>
                </a:solidFill>
              </a:rPr>
              <a:t>In Modern Times</a:t>
            </a:r>
          </a:p>
        </p:txBody>
      </p:sp>
      <p:sp>
        <p:nvSpPr>
          <p:cNvPr id="3" name="Content Placeholder 2">
            <a:extLst>
              <a:ext uri="{FF2B5EF4-FFF2-40B4-BE49-F238E27FC236}">
                <a16:creationId xmlns:a16="http://schemas.microsoft.com/office/drawing/2014/main" id="{3E640466-9131-A6B8-9BFA-FB118A480EC8}"/>
              </a:ext>
            </a:extLst>
          </p:cNvPr>
          <p:cNvSpPr>
            <a:spLocks noGrp="1"/>
          </p:cNvSpPr>
          <p:nvPr>
            <p:ph idx="1"/>
          </p:nvPr>
        </p:nvSpPr>
        <p:spPr>
          <a:xfrm>
            <a:off x="913795" y="1732449"/>
            <a:ext cx="10353762" cy="3890296"/>
          </a:xfrm>
          <a:effectLst/>
        </p:spPr>
        <p:txBody>
          <a:bodyPr>
            <a:spAutoFit/>
          </a:bodyPr>
          <a:lstStyle/>
          <a:p>
            <a:r>
              <a:rPr lang="en-US" sz="3200" b="1" dirty="0">
                <a:solidFill>
                  <a:srgbClr val="FFFF00"/>
                </a:solidFill>
                <a:effectLst/>
              </a:rPr>
              <a:t>God speaks through the New Testament</a:t>
            </a:r>
          </a:p>
          <a:p>
            <a:r>
              <a:rPr lang="en-US" sz="3200" b="1" dirty="0">
                <a:solidFill>
                  <a:schemeClr val="tx1"/>
                </a:solidFill>
                <a:effectLst/>
              </a:rPr>
              <a:t>Jude 3</a:t>
            </a:r>
            <a:r>
              <a:rPr lang="en-US" sz="3200" dirty="0">
                <a:solidFill>
                  <a:schemeClr val="tx1"/>
                </a:solidFill>
                <a:effectLst/>
              </a:rPr>
              <a:t> “</a:t>
            </a:r>
            <a:r>
              <a:rPr lang="en-US" sz="3200" b="1" dirty="0">
                <a:solidFill>
                  <a:schemeClr val="tx1"/>
                </a:solidFill>
                <a:effectLst/>
              </a:rPr>
              <a:t>Beloved, while I was giving all diligence to write unto you of our common salvation, I was constrained to write unto you exhorting you to contend earnestly for the faith which </a:t>
            </a:r>
            <a:r>
              <a:rPr lang="en-US" sz="3200" b="1" u="sng" dirty="0">
                <a:solidFill>
                  <a:schemeClr val="tx1"/>
                </a:solidFill>
                <a:effectLst/>
              </a:rPr>
              <a:t>was once for all delivered unto the saints</a:t>
            </a:r>
            <a:r>
              <a:rPr lang="en-US" sz="3200" dirty="0">
                <a:solidFill>
                  <a:schemeClr val="tx1"/>
                </a:solidFill>
                <a:effectLst/>
              </a:rPr>
              <a:t>.” </a:t>
            </a:r>
          </a:p>
          <a:p>
            <a:r>
              <a:rPr lang="en-US" sz="3200" b="1" dirty="0">
                <a:solidFill>
                  <a:srgbClr val="FFFF00"/>
                </a:solidFill>
                <a:effectLst/>
              </a:rPr>
              <a:t>The New Testament standard is permanent!</a:t>
            </a:r>
          </a:p>
        </p:txBody>
      </p:sp>
    </p:spTree>
    <p:extLst>
      <p:ext uri="{BB962C8B-B14F-4D97-AF65-F5344CB8AC3E}">
        <p14:creationId xmlns:p14="http://schemas.microsoft.com/office/powerpoint/2010/main" val="26320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93A6B-4144-0648-A5E0-8C6229565D8D}"/>
              </a:ext>
            </a:extLst>
          </p:cNvPr>
          <p:cNvSpPr>
            <a:spLocks noGrp="1"/>
          </p:cNvSpPr>
          <p:nvPr>
            <p:ph type="title"/>
          </p:nvPr>
        </p:nvSpPr>
        <p:spPr>
          <a:xfrm>
            <a:off x="913795" y="740882"/>
            <a:ext cx="10353762" cy="707886"/>
          </a:xfrm>
          <a:effectLst/>
        </p:spPr>
        <p:txBody>
          <a:bodyPr>
            <a:spAutoFit/>
          </a:bodyPr>
          <a:lstStyle/>
          <a:p>
            <a:r>
              <a:rPr lang="en-US" dirty="0">
                <a:solidFill>
                  <a:schemeClr val="tx1"/>
                </a:solidFill>
              </a:rPr>
              <a:t>In Modern Times</a:t>
            </a:r>
          </a:p>
        </p:txBody>
      </p:sp>
      <p:sp>
        <p:nvSpPr>
          <p:cNvPr id="3" name="Content Placeholder 2">
            <a:extLst>
              <a:ext uri="{FF2B5EF4-FFF2-40B4-BE49-F238E27FC236}">
                <a16:creationId xmlns:a16="http://schemas.microsoft.com/office/drawing/2014/main" id="{3E640466-9131-A6B8-9BFA-FB118A480EC8}"/>
              </a:ext>
            </a:extLst>
          </p:cNvPr>
          <p:cNvSpPr>
            <a:spLocks noGrp="1"/>
          </p:cNvSpPr>
          <p:nvPr>
            <p:ph idx="1"/>
          </p:nvPr>
        </p:nvSpPr>
        <p:spPr>
          <a:xfrm>
            <a:off x="913795" y="1732449"/>
            <a:ext cx="10353762" cy="4687437"/>
          </a:xfrm>
          <a:effectLst/>
        </p:spPr>
        <p:txBody>
          <a:bodyPr>
            <a:spAutoFit/>
          </a:bodyPr>
          <a:lstStyle/>
          <a:p>
            <a:r>
              <a:rPr lang="en-US" sz="3600" b="1" dirty="0">
                <a:solidFill>
                  <a:srgbClr val="FFFF00"/>
                </a:solidFill>
                <a:effectLst/>
              </a:rPr>
              <a:t>There are no modern prophets</a:t>
            </a:r>
          </a:p>
          <a:p>
            <a:r>
              <a:rPr lang="en-US" sz="2800" b="1" dirty="0">
                <a:solidFill>
                  <a:schemeClr val="tx1"/>
                </a:solidFill>
                <a:effectLst/>
              </a:rPr>
              <a:t>Deuteronomy 18:20-22,</a:t>
            </a:r>
            <a:r>
              <a:rPr lang="en-US" sz="2800" dirty="0">
                <a:solidFill>
                  <a:schemeClr val="tx1"/>
                </a:solidFill>
                <a:effectLst/>
              </a:rPr>
              <a:t> “</a:t>
            </a:r>
            <a:r>
              <a:rPr lang="en-US" sz="2800" b="1" dirty="0">
                <a:solidFill>
                  <a:schemeClr val="tx1"/>
                </a:solidFill>
                <a:effectLst/>
              </a:rPr>
              <a:t>But the prophet, that shall speak a word presumptuously in my name, which I have not commanded him to speak, or that shall speak in the name of other gods, that same prophet shall die. And if thou say in thy heart, How shall we know the word which Jehovah hath not spoken? </a:t>
            </a:r>
            <a:r>
              <a:rPr lang="en-US" sz="2800" b="1" u="sng" dirty="0">
                <a:solidFill>
                  <a:schemeClr val="tx1"/>
                </a:solidFill>
                <a:effectLst/>
              </a:rPr>
              <a:t>when a prophet speaketh in the name of Jehovah, if the thing follow not, nor come to pass, that is the thing which Jehovah hath not spoken: the prophet hath spoken it presumptuously, thou shalt not be afraid of him</a:t>
            </a:r>
            <a:r>
              <a:rPr lang="en-US" sz="2800" dirty="0">
                <a:solidFill>
                  <a:schemeClr val="tx1"/>
                </a:solidFill>
                <a:effectLst/>
              </a:rPr>
              <a:t>.”</a:t>
            </a:r>
          </a:p>
        </p:txBody>
      </p:sp>
    </p:spTree>
    <p:extLst>
      <p:ext uri="{BB962C8B-B14F-4D97-AF65-F5344CB8AC3E}">
        <p14:creationId xmlns:p14="http://schemas.microsoft.com/office/powerpoint/2010/main" val="2018749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93A6B-4144-0648-A5E0-8C6229565D8D}"/>
              </a:ext>
            </a:extLst>
          </p:cNvPr>
          <p:cNvSpPr>
            <a:spLocks noGrp="1"/>
          </p:cNvSpPr>
          <p:nvPr>
            <p:ph type="title"/>
          </p:nvPr>
        </p:nvSpPr>
        <p:spPr>
          <a:xfrm>
            <a:off x="913795" y="740882"/>
            <a:ext cx="10353762" cy="707886"/>
          </a:xfrm>
          <a:effectLst/>
        </p:spPr>
        <p:txBody>
          <a:bodyPr>
            <a:spAutoFit/>
          </a:bodyPr>
          <a:lstStyle/>
          <a:p>
            <a:r>
              <a:rPr lang="en-US" dirty="0">
                <a:solidFill>
                  <a:schemeClr val="tx1"/>
                </a:solidFill>
              </a:rPr>
              <a:t>In Modern Times</a:t>
            </a:r>
          </a:p>
        </p:txBody>
      </p:sp>
      <p:sp>
        <p:nvSpPr>
          <p:cNvPr id="3" name="Content Placeholder 2">
            <a:extLst>
              <a:ext uri="{FF2B5EF4-FFF2-40B4-BE49-F238E27FC236}">
                <a16:creationId xmlns:a16="http://schemas.microsoft.com/office/drawing/2014/main" id="{3E640466-9131-A6B8-9BFA-FB118A480EC8}"/>
              </a:ext>
            </a:extLst>
          </p:cNvPr>
          <p:cNvSpPr>
            <a:spLocks noGrp="1"/>
          </p:cNvSpPr>
          <p:nvPr>
            <p:ph idx="1"/>
          </p:nvPr>
        </p:nvSpPr>
        <p:spPr>
          <a:xfrm>
            <a:off x="913795" y="1732449"/>
            <a:ext cx="10353762" cy="5016758"/>
          </a:xfrm>
          <a:effectLst/>
        </p:spPr>
        <p:txBody>
          <a:bodyPr>
            <a:spAutoFit/>
          </a:bodyPr>
          <a:lstStyle/>
          <a:p>
            <a:pPr>
              <a:spcBef>
                <a:spcPts val="0"/>
              </a:spcBef>
              <a:spcAft>
                <a:spcPts val="0"/>
              </a:spcAft>
            </a:pPr>
            <a:r>
              <a:rPr lang="en-US" sz="3200" b="1" dirty="0">
                <a:solidFill>
                  <a:srgbClr val="FFFF00"/>
                </a:solidFill>
                <a:effectLst/>
              </a:rPr>
              <a:t>There are no modern prophets</a:t>
            </a:r>
          </a:p>
          <a:p>
            <a:pPr>
              <a:spcBef>
                <a:spcPts val="0"/>
              </a:spcBef>
              <a:spcAft>
                <a:spcPts val="0"/>
              </a:spcAft>
            </a:pPr>
            <a:r>
              <a:rPr lang="en-US" sz="3200" b="1" u="sng" dirty="0">
                <a:solidFill>
                  <a:schemeClr val="tx1"/>
                </a:solidFill>
                <a:effectLst/>
              </a:rPr>
              <a:t>Charles Taze Russell</a:t>
            </a:r>
            <a:r>
              <a:rPr lang="en-US" sz="3200" b="1" dirty="0">
                <a:solidFill>
                  <a:schemeClr val="tx1"/>
                </a:solidFill>
                <a:effectLst/>
              </a:rPr>
              <a:t> – Founded the Jehovah’s Witness religion</a:t>
            </a:r>
          </a:p>
          <a:p>
            <a:pPr>
              <a:spcBef>
                <a:spcPts val="0"/>
              </a:spcBef>
              <a:spcAft>
                <a:spcPts val="0"/>
              </a:spcAft>
            </a:pPr>
            <a:r>
              <a:rPr lang="en-US" sz="3200" b="1" dirty="0">
                <a:solidFill>
                  <a:schemeClr val="tx1"/>
                </a:solidFill>
                <a:effectLst/>
              </a:rPr>
              <a:t>Passed away in 1916</a:t>
            </a:r>
          </a:p>
          <a:p>
            <a:pPr>
              <a:spcBef>
                <a:spcPts val="0"/>
              </a:spcBef>
              <a:spcAft>
                <a:spcPts val="0"/>
              </a:spcAft>
            </a:pPr>
            <a:r>
              <a:rPr lang="en-US" sz="3200" b="1" u="sng" dirty="0">
                <a:solidFill>
                  <a:schemeClr val="tx1"/>
                </a:solidFill>
                <a:effectLst/>
              </a:rPr>
              <a:t>Judge Joseph F. Rutherford</a:t>
            </a:r>
            <a:r>
              <a:rPr lang="en-US" sz="3200" b="1" dirty="0">
                <a:solidFill>
                  <a:schemeClr val="tx1"/>
                </a:solidFill>
                <a:effectLst/>
              </a:rPr>
              <a:t> – Began lectures in 1918 saying “Millions now living will never die”</a:t>
            </a:r>
          </a:p>
          <a:p>
            <a:pPr>
              <a:spcBef>
                <a:spcPts val="0"/>
              </a:spcBef>
              <a:spcAft>
                <a:spcPts val="0"/>
              </a:spcAft>
            </a:pPr>
            <a:r>
              <a:rPr lang="en-US" sz="3200" b="1" dirty="0">
                <a:solidFill>
                  <a:schemeClr val="tx1"/>
                </a:solidFill>
                <a:effectLst/>
              </a:rPr>
              <a:t>Eventually published in a book</a:t>
            </a:r>
          </a:p>
          <a:p>
            <a:pPr>
              <a:spcBef>
                <a:spcPts val="0"/>
              </a:spcBef>
              <a:spcAft>
                <a:spcPts val="0"/>
              </a:spcAft>
            </a:pPr>
            <a:r>
              <a:rPr lang="en-US" sz="3200" b="1" dirty="0">
                <a:solidFill>
                  <a:schemeClr val="tx1"/>
                </a:solidFill>
                <a:effectLst/>
              </a:rPr>
              <a:t>Believed in a resurrection of the patriarchs and Old Testament prophets from Hebrews 11. </a:t>
            </a:r>
          </a:p>
          <a:p>
            <a:pPr>
              <a:spcBef>
                <a:spcPts val="0"/>
              </a:spcBef>
              <a:spcAft>
                <a:spcPts val="0"/>
              </a:spcAft>
            </a:pPr>
            <a:r>
              <a:rPr lang="en-US" sz="3200" b="1" dirty="0">
                <a:solidFill>
                  <a:schemeClr val="tx1"/>
                </a:solidFill>
                <a:effectLst/>
              </a:rPr>
              <a:t>It never happened! He was a false prophet.</a:t>
            </a:r>
          </a:p>
        </p:txBody>
      </p:sp>
    </p:spTree>
    <p:extLst>
      <p:ext uri="{BB962C8B-B14F-4D97-AF65-F5344CB8AC3E}">
        <p14:creationId xmlns:p14="http://schemas.microsoft.com/office/powerpoint/2010/main" val="494048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93A6B-4144-0648-A5E0-8C6229565D8D}"/>
              </a:ext>
            </a:extLst>
          </p:cNvPr>
          <p:cNvSpPr>
            <a:spLocks noGrp="1"/>
          </p:cNvSpPr>
          <p:nvPr>
            <p:ph type="title"/>
          </p:nvPr>
        </p:nvSpPr>
        <p:spPr>
          <a:xfrm>
            <a:off x="913795" y="740882"/>
            <a:ext cx="10353762" cy="707886"/>
          </a:xfrm>
          <a:effectLst/>
        </p:spPr>
        <p:txBody>
          <a:bodyPr>
            <a:spAutoFit/>
          </a:bodyPr>
          <a:lstStyle/>
          <a:p>
            <a:r>
              <a:rPr lang="en-US" dirty="0">
                <a:solidFill>
                  <a:schemeClr val="tx1"/>
                </a:solidFill>
              </a:rPr>
              <a:t>In Modern Times</a:t>
            </a:r>
          </a:p>
        </p:txBody>
      </p:sp>
      <p:sp>
        <p:nvSpPr>
          <p:cNvPr id="3" name="Content Placeholder 2">
            <a:extLst>
              <a:ext uri="{FF2B5EF4-FFF2-40B4-BE49-F238E27FC236}">
                <a16:creationId xmlns:a16="http://schemas.microsoft.com/office/drawing/2014/main" id="{3E640466-9131-A6B8-9BFA-FB118A480EC8}"/>
              </a:ext>
            </a:extLst>
          </p:cNvPr>
          <p:cNvSpPr>
            <a:spLocks noGrp="1"/>
          </p:cNvSpPr>
          <p:nvPr>
            <p:ph idx="1"/>
          </p:nvPr>
        </p:nvSpPr>
        <p:spPr/>
        <p:txBody>
          <a:bodyPr>
            <a:normAutofit/>
          </a:bodyPr>
          <a:lstStyle/>
          <a:p>
            <a:pPr marL="36900" indent="0">
              <a:buNone/>
            </a:pPr>
            <a:endParaRPr lang="en-US" sz="3200" b="1" dirty="0">
              <a:solidFill>
                <a:schemeClr val="tx1"/>
              </a:solidFill>
              <a:effectLst/>
            </a:endParaRPr>
          </a:p>
          <a:p>
            <a:endParaRPr lang="en-US" sz="3200" b="1" dirty="0">
              <a:solidFill>
                <a:schemeClr val="tx1"/>
              </a:solidFill>
              <a:effectLst/>
            </a:endParaRPr>
          </a:p>
        </p:txBody>
      </p:sp>
      <p:pic>
        <p:nvPicPr>
          <p:cNvPr id="9" name="Picture 8">
            <a:extLst>
              <a:ext uri="{FF2B5EF4-FFF2-40B4-BE49-F238E27FC236}">
                <a16:creationId xmlns:a16="http://schemas.microsoft.com/office/drawing/2014/main" id="{B6768E7C-0ED7-7DD4-10F8-668FA6C6C5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0434" y="1468400"/>
            <a:ext cx="5073463" cy="5032382"/>
          </a:xfrm>
          <a:prstGeom prst="rect">
            <a:avLst/>
          </a:prstGeom>
          <a:effectLst/>
        </p:spPr>
      </p:pic>
    </p:spTree>
    <p:extLst>
      <p:ext uri="{BB962C8B-B14F-4D97-AF65-F5344CB8AC3E}">
        <p14:creationId xmlns:p14="http://schemas.microsoft.com/office/powerpoint/2010/main" val="1522196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93A6B-4144-0648-A5E0-8C6229565D8D}"/>
              </a:ext>
            </a:extLst>
          </p:cNvPr>
          <p:cNvSpPr>
            <a:spLocks noGrp="1"/>
          </p:cNvSpPr>
          <p:nvPr>
            <p:ph type="title"/>
          </p:nvPr>
        </p:nvSpPr>
        <p:spPr/>
        <p:txBody>
          <a:bodyPr/>
          <a:lstStyle/>
          <a:p>
            <a:r>
              <a:rPr lang="en-US" dirty="0">
                <a:solidFill>
                  <a:schemeClr val="tx1"/>
                </a:solidFill>
                <a:effectLst/>
              </a:rPr>
              <a:t>In</a:t>
            </a:r>
            <a:r>
              <a:rPr lang="en-US" dirty="0">
                <a:solidFill>
                  <a:schemeClr val="tx1"/>
                </a:solidFill>
              </a:rPr>
              <a:t> the Beginning</a:t>
            </a:r>
          </a:p>
        </p:txBody>
      </p:sp>
      <p:sp>
        <p:nvSpPr>
          <p:cNvPr id="3" name="Content Placeholder 2">
            <a:extLst>
              <a:ext uri="{FF2B5EF4-FFF2-40B4-BE49-F238E27FC236}">
                <a16:creationId xmlns:a16="http://schemas.microsoft.com/office/drawing/2014/main" id="{3E640466-9131-A6B8-9BFA-FB118A480EC8}"/>
              </a:ext>
            </a:extLst>
          </p:cNvPr>
          <p:cNvSpPr>
            <a:spLocks noGrp="1"/>
          </p:cNvSpPr>
          <p:nvPr>
            <p:ph idx="1"/>
          </p:nvPr>
        </p:nvSpPr>
        <p:spPr>
          <a:xfrm>
            <a:off x="913795" y="1732449"/>
            <a:ext cx="10353762" cy="3397853"/>
          </a:xfrm>
          <a:effectLst/>
        </p:spPr>
        <p:txBody>
          <a:bodyPr>
            <a:spAutoFit/>
          </a:bodyPr>
          <a:lstStyle/>
          <a:p>
            <a:r>
              <a:rPr lang="en-US" sz="3200" b="1" dirty="0">
                <a:solidFill>
                  <a:srgbClr val="FFFF00"/>
                </a:solidFill>
                <a:effectLst/>
              </a:rPr>
              <a:t>God created and communicated</a:t>
            </a:r>
          </a:p>
          <a:p>
            <a:r>
              <a:rPr lang="en-US" sz="3200" b="1" dirty="0">
                <a:solidFill>
                  <a:schemeClr val="tx1"/>
                </a:solidFill>
                <a:effectLst/>
              </a:rPr>
              <a:t>Genesis 1:1,</a:t>
            </a:r>
            <a:r>
              <a:rPr lang="en-US" sz="3200" dirty="0">
                <a:solidFill>
                  <a:schemeClr val="tx1"/>
                </a:solidFill>
                <a:effectLst/>
              </a:rPr>
              <a:t> “</a:t>
            </a:r>
            <a:r>
              <a:rPr lang="en-US" sz="3200" b="1" dirty="0">
                <a:solidFill>
                  <a:schemeClr val="tx1"/>
                </a:solidFill>
                <a:effectLst/>
              </a:rPr>
              <a:t>In the beginning God created the heavens and the earth</a:t>
            </a:r>
            <a:r>
              <a:rPr lang="en-US" sz="3200" dirty="0">
                <a:solidFill>
                  <a:schemeClr val="tx1"/>
                </a:solidFill>
                <a:effectLst/>
              </a:rPr>
              <a:t>.”</a:t>
            </a:r>
          </a:p>
          <a:p>
            <a:r>
              <a:rPr lang="en-US" sz="3200" b="1" dirty="0">
                <a:solidFill>
                  <a:schemeClr val="tx1"/>
                </a:solidFill>
                <a:effectLst/>
              </a:rPr>
              <a:t>Genesis 1:6, </a:t>
            </a:r>
            <a:r>
              <a:rPr lang="en-US" sz="3200" dirty="0">
                <a:solidFill>
                  <a:schemeClr val="tx1"/>
                </a:solidFill>
                <a:effectLst/>
              </a:rPr>
              <a:t>“</a:t>
            </a:r>
            <a:r>
              <a:rPr lang="en-US" sz="3200" b="1" dirty="0">
                <a:solidFill>
                  <a:schemeClr val="tx1"/>
                </a:solidFill>
                <a:effectLst/>
              </a:rPr>
              <a:t>And God said, Let there be a firmament in the midst of the waters, and let it divide the waters from the waters</a:t>
            </a:r>
            <a:r>
              <a:rPr lang="en-US" sz="3200" dirty="0">
                <a:solidFill>
                  <a:schemeClr val="tx1"/>
                </a:solidFill>
                <a:effectLst/>
              </a:rPr>
              <a:t>.” </a:t>
            </a:r>
            <a:endParaRPr lang="en-US" sz="3200" b="1" dirty="0">
              <a:solidFill>
                <a:schemeClr val="tx1"/>
              </a:solidFill>
            </a:endParaRPr>
          </a:p>
        </p:txBody>
      </p:sp>
    </p:spTree>
    <p:extLst>
      <p:ext uri="{BB962C8B-B14F-4D97-AF65-F5344CB8AC3E}">
        <p14:creationId xmlns:p14="http://schemas.microsoft.com/office/powerpoint/2010/main" val="162697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93A6B-4144-0648-A5E0-8C6229565D8D}"/>
              </a:ext>
            </a:extLst>
          </p:cNvPr>
          <p:cNvSpPr>
            <a:spLocks noGrp="1"/>
          </p:cNvSpPr>
          <p:nvPr>
            <p:ph type="title"/>
          </p:nvPr>
        </p:nvSpPr>
        <p:spPr>
          <a:xfrm>
            <a:off x="913795" y="740882"/>
            <a:ext cx="10353762" cy="707886"/>
          </a:xfrm>
          <a:effectLst/>
        </p:spPr>
        <p:txBody>
          <a:bodyPr>
            <a:spAutoFit/>
          </a:bodyPr>
          <a:lstStyle/>
          <a:p>
            <a:r>
              <a:rPr lang="en-US" dirty="0">
                <a:solidFill>
                  <a:schemeClr val="tx1"/>
                </a:solidFill>
              </a:rPr>
              <a:t>In Modern Times</a:t>
            </a:r>
          </a:p>
        </p:txBody>
      </p:sp>
      <p:sp>
        <p:nvSpPr>
          <p:cNvPr id="3" name="Content Placeholder 2">
            <a:extLst>
              <a:ext uri="{FF2B5EF4-FFF2-40B4-BE49-F238E27FC236}">
                <a16:creationId xmlns:a16="http://schemas.microsoft.com/office/drawing/2014/main" id="{3E640466-9131-A6B8-9BFA-FB118A480EC8}"/>
              </a:ext>
            </a:extLst>
          </p:cNvPr>
          <p:cNvSpPr>
            <a:spLocks noGrp="1"/>
          </p:cNvSpPr>
          <p:nvPr>
            <p:ph idx="1"/>
          </p:nvPr>
        </p:nvSpPr>
        <p:spPr/>
        <p:txBody>
          <a:bodyPr>
            <a:normAutofit/>
          </a:bodyPr>
          <a:lstStyle/>
          <a:p>
            <a:pPr marL="36900" indent="0">
              <a:buNone/>
            </a:pPr>
            <a:endParaRPr lang="en-US" sz="3200" b="1" dirty="0">
              <a:solidFill>
                <a:schemeClr val="tx1"/>
              </a:solidFill>
              <a:effectLst/>
            </a:endParaRPr>
          </a:p>
          <a:p>
            <a:endParaRPr lang="en-US" sz="3200" b="1" dirty="0">
              <a:solidFill>
                <a:schemeClr val="tx1"/>
              </a:solidFill>
              <a:effectLst/>
            </a:endParaRPr>
          </a:p>
        </p:txBody>
      </p:sp>
      <p:pic>
        <p:nvPicPr>
          <p:cNvPr id="5" name="Picture 4">
            <a:extLst>
              <a:ext uri="{FF2B5EF4-FFF2-40B4-BE49-F238E27FC236}">
                <a16:creationId xmlns:a16="http://schemas.microsoft.com/office/drawing/2014/main" id="{AE86ECA7-BA91-4F7E-794B-D8FBDAFAD9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4893" y="1969607"/>
            <a:ext cx="5334307" cy="3821593"/>
          </a:xfrm>
          <a:prstGeom prst="rect">
            <a:avLst/>
          </a:prstGeom>
        </p:spPr>
      </p:pic>
    </p:spTree>
    <p:extLst>
      <p:ext uri="{BB962C8B-B14F-4D97-AF65-F5344CB8AC3E}">
        <p14:creationId xmlns:p14="http://schemas.microsoft.com/office/powerpoint/2010/main" val="3059899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93A6B-4144-0648-A5E0-8C6229565D8D}"/>
              </a:ext>
            </a:extLst>
          </p:cNvPr>
          <p:cNvSpPr>
            <a:spLocks noGrp="1"/>
          </p:cNvSpPr>
          <p:nvPr>
            <p:ph type="title"/>
          </p:nvPr>
        </p:nvSpPr>
        <p:spPr>
          <a:xfrm>
            <a:off x="913795" y="740882"/>
            <a:ext cx="10353762" cy="707886"/>
          </a:xfrm>
          <a:effectLst/>
        </p:spPr>
        <p:txBody>
          <a:bodyPr>
            <a:spAutoFit/>
          </a:bodyPr>
          <a:lstStyle/>
          <a:p>
            <a:r>
              <a:rPr lang="en-US" dirty="0">
                <a:solidFill>
                  <a:schemeClr val="tx1"/>
                </a:solidFill>
              </a:rPr>
              <a:t>In Modern Times</a:t>
            </a:r>
          </a:p>
        </p:txBody>
      </p:sp>
      <p:sp>
        <p:nvSpPr>
          <p:cNvPr id="3" name="Content Placeholder 2">
            <a:extLst>
              <a:ext uri="{FF2B5EF4-FFF2-40B4-BE49-F238E27FC236}">
                <a16:creationId xmlns:a16="http://schemas.microsoft.com/office/drawing/2014/main" id="{3E640466-9131-A6B8-9BFA-FB118A480EC8}"/>
              </a:ext>
            </a:extLst>
          </p:cNvPr>
          <p:cNvSpPr>
            <a:spLocks noGrp="1"/>
          </p:cNvSpPr>
          <p:nvPr>
            <p:ph idx="1"/>
          </p:nvPr>
        </p:nvSpPr>
        <p:spPr/>
        <p:txBody>
          <a:bodyPr>
            <a:normAutofit/>
          </a:bodyPr>
          <a:lstStyle/>
          <a:p>
            <a:pPr marL="36900" indent="0">
              <a:buNone/>
            </a:pPr>
            <a:endParaRPr lang="en-US" sz="3200" b="1" dirty="0">
              <a:solidFill>
                <a:schemeClr val="tx1"/>
              </a:solidFill>
              <a:effectLst/>
            </a:endParaRPr>
          </a:p>
          <a:p>
            <a:endParaRPr lang="en-US" sz="3200" b="1" dirty="0">
              <a:solidFill>
                <a:schemeClr val="tx1"/>
              </a:solidFill>
              <a:effectLst/>
            </a:endParaRPr>
          </a:p>
        </p:txBody>
      </p:sp>
      <p:pic>
        <p:nvPicPr>
          <p:cNvPr id="6" name="Picture 5">
            <a:extLst>
              <a:ext uri="{FF2B5EF4-FFF2-40B4-BE49-F238E27FC236}">
                <a16:creationId xmlns:a16="http://schemas.microsoft.com/office/drawing/2014/main" id="{CBC96D8F-BF6D-2906-D8CD-AD91A0FF28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8440" y="2628899"/>
            <a:ext cx="4807974" cy="2533035"/>
          </a:xfrm>
          <a:prstGeom prst="rect">
            <a:avLst/>
          </a:prstGeom>
        </p:spPr>
      </p:pic>
    </p:spTree>
    <p:extLst>
      <p:ext uri="{BB962C8B-B14F-4D97-AF65-F5344CB8AC3E}">
        <p14:creationId xmlns:p14="http://schemas.microsoft.com/office/powerpoint/2010/main" val="2502038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93A6B-4144-0648-A5E0-8C6229565D8D}"/>
              </a:ext>
            </a:extLst>
          </p:cNvPr>
          <p:cNvSpPr>
            <a:spLocks noGrp="1"/>
          </p:cNvSpPr>
          <p:nvPr>
            <p:ph type="title"/>
          </p:nvPr>
        </p:nvSpPr>
        <p:spPr>
          <a:xfrm>
            <a:off x="913795" y="740882"/>
            <a:ext cx="10353762" cy="707886"/>
          </a:xfrm>
          <a:effectLst/>
        </p:spPr>
        <p:txBody>
          <a:bodyPr>
            <a:spAutoFit/>
          </a:bodyPr>
          <a:lstStyle/>
          <a:p>
            <a:r>
              <a:rPr lang="en-US" dirty="0">
                <a:solidFill>
                  <a:schemeClr val="tx1"/>
                </a:solidFill>
              </a:rPr>
              <a:t>Why is this Important?</a:t>
            </a:r>
          </a:p>
        </p:txBody>
      </p:sp>
      <p:sp>
        <p:nvSpPr>
          <p:cNvPr id="3" name="Content Placeholder 2">
            <a:extLst>
              <a:ext uri="{FF2B5EF4-FFF2-40B4-BE49-F238E27FC236}">
                <a16:creationId xmlns:a16="http://schemas.microsoft.com/office/drawing/2014/main" id="{3E640466-9131-A6B8-9BFA-FB118A480EC8}"/>
              </a:ext>
            </a:extLst>
          </p:cNvPr>
          <p:cNvSpPr>
            <a:spLocks noGrp="1"/>
          </p:cNvSpPr>
          <p:nvPr>
            <p:ph idx="1"/>
          </p:nvPr>
        </p:nvSpPr>
        <p:spPr>
          <a:xfrm>
            <a:off x="913795" y="1732449"/>
            <a:ext cx="10353762" cy="3080843"/>
          </a:xfrm>
          <a:effectLst/>
        </p:spPr>
        <p:txBody>
          <a:bodyPr>
            <a:spAutoFit/>
          </a:bodyPr>
          <a:lstStyle/>
          <a:p>
            <a:r>
              <a:rPr lang="en-US" sz="3200" b="1" dirty="0">
                <a:solidFill>
                  <a:srgbClr val="FFFF00"/>
                </a:solidFill>
                <a:effectLst/>
              </a:rPr>
              <a:t>We must understand how God speaks today!</a:t>
            </a:r>
          </a:p>
          <a:p>
            <a:r>
              <a:rPr lang="en-US" sz="3200" b="1" dirty="0">
                <a:solidFill>
                  <a:srgbClr val="FFFF00"/>
                </a:solidFill>
                <a:effectLst/>
              </a:rPr>
              <a:t>We cannot afford be led astray</a:t>
            </a:r>
          </a:p>
          <a:p>
            <a:r>
              <a:rPr lang="en-US" sz="3200" b="1" dirty="0">
                <a:solidFill>
                  <a:srgbClr val="FFFF00"/>
                </a:solidFill>
                <a:effectLst/>
              </a:rPr>
              <a:t>Many today claim, falsely, to be prophets!</a:t>
            </a:r>
          </a:p>
          <a:p>
            <a:r>
              <a:rPr lang="en-US" sz="3200" b="1" dirty="0">
                <a:solidFill>
                  <a:srgbClr val="FFFF00"/>
                </a:solidFill>
                <a:effectLst/>
              </a:rPr>
              <a:t>The New Testament contains the standard of truth we need to cling to</a:t>
            </a:r>
            <a:endParaRPr lang="en-US" sz="3200" b="1" dirty="0">
              <a:solidFill>
                <a:schemeClr val="tx1"/>
              </a:solidFill>
              <a:effectLst/>
            </a:endParaRPr>
          </a:p>
        </p:txBody>
      </p:sp>
    </p:spTree>
    <p:extLst>
      <p:ext uri="{BB962C8B-B14F-4D97-AF65-F5344CB8AC3E}">
        <p14:creationId xmlns:p14="http://schemas.microsoft.com/office/powerpoint/2010/main" val="383955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93A6B-4144-0648-A5E0-8C6229565D8D}"/>
              </a:ext>
            </a:extLst>
          </p:cNvPr>
          <p:cNvSpPr>
            <a:spLocks noGrp="1"/>
          </p:cNvSpPr>
          <p:nvPr>
            <p:ph type="title"/>
          </p:nvPr>
        </p:nvSpPr>
        <p:spPr>
          <a:xfrm>
            <a:off x="913795" y="433105"/>
            <a:ext cx="10353762" cy="1323439"/>
          </a:xfrm>
          <a:effectLst/>
        </p:spPr>
        <p:txBody>
          <a:bodyPr>
            <a:spAutoFit/>
          </a:bodyPr>
          <a:lstStyle/>
          <a:p>
            <a:r>
              <a:rPr lang="en-US" sz="4000" b="1" dirty="0">
                <a:solidFill>
                  <a:schemeClr val="tx1"/>
                </a:solidFill>
                <a:effectLst/>
              </a:rPr>
              <a:t>What have the New Testament apostles and prophets revealed?</a:t>
            </a:r>
            <a:endParaRPr lang="en-US" dirty="0"/>
          </a:p>
        </p:txBody>
      </p:sp>
      <p:sp>
        <p:nvSpPr>
          <p:cNvPr id="3" name="Content Placeholder 2">
            <a:extLst>
              <a:ext uri="{FF2B5EF4-FFF2-40B4-BE49-F238E27FC236}">
                <a16:creationId xmlns:a16="http://schemas.microsoft.com/office/drawing/2014/main" id="{3E640466-9131-A6B8-9BFA-FB118A480EC8}"/>
              </a:ext>
            </a:extLst>
          </p:cNvPr>
          <p:cNvSpPr>
            <a:spLocks noGrp="1"/>
          </p:cNvSpPr>
          <p:nvPr>
            <p:ph idx="1"/>
          </p:nvPr>
        </p:nvSpPr>
        <p:spPr>
          <a:xfrm>
            <a:off x="913795" y="1732449"/>
            <a:ext cx="10353762" cy="3708708"/>
          </a:xfrm>
          <a:effectLst/>
        </p:spPr>
        <p:txBody>
          <a:bodyPr>
            <a:spAutoFit/>
          </a:bodyPr>
          <a:lstStyle/>
          <a:p>
            <a:pPr marL="450000" lvl="1" indent="0">
              <a:buNone/>
            </a:pPr>
            <a:r>
              <a:rPr lang="en-US" sz="3000" b="1" dirty="0">
                <a:solidFill>
                  <a:srgbClr val="FFFF00"/>
                </a:solidFill>
                <a:effectLst/>
              </a:rPr>
              <a:t>There is a process to becoming a Christian!</a:t>
            </a:r>
          </a:p>
          <a:p>
            <a:pPr lvl="1"/>
            <a:r>
              <a:rPr lang="en-US" sz="3000" b="1" dirty="0">
                <a:solidFill>
                  <a:schemeClr val="tx1"/>
                </a:solidFill>
                <a:effectLst/>
              </a:rPr>
              <a:t>Hear – Romans 10:17</a:t>
            </a:r>
          </a:p>
          <a:p>
            <a:pPr lvl="1"/>
            <a:r>
              <a:rPr lang="en-US" sz="3000" b="1" dirty="0">
                <a:solidFill>
                  <a:schemeClr val="tx1"/>
                </a:solidFill>
                <a:effectLst/>
              </a:rPr>
              <a:t>Believe – Hebrews 1:1-2; John 3:16</a:t>
            </a:r>
          </a:p>
          <a:p>
            <a:pPr lvl="1"/>
            <a:r>
              <a:rPr lang="en-US" sz="3000" b="1" dirty="0">
                <a:solidFill>
                  <a:schemeClr val="tx1"/>
                </a:solidFill>
                <a:effectLst/>
              </a:rPr>
              <a:t>Repent – Luke 13:3; Acts 2:38</a:t>
            </a:r>
          </a:p>
          <a:p>
            <a:pPr lvl="1"/>
            <a:r>
              <a:rPr lang="en-US" sz="3000" b="1" dirty="0">
                <a:solidFill>
                  <a:schemeClr val="tx1"/>
                </a:solidFill>
                <a:effectLst/>
              </a:rPr>
              <a:t>Confess – Romans 10:9-10</a:t>
            </a:r>
          </a:p>
          <a:p>
            <a:pPr lvl="1"/>
            <a:r>
              <a:rPr lang="en-US" sz="3000" b="1" dirty="0">
                <a:solidFill>
                  <a:schemeClr val="tx1"/>
                </a:solidFill>
                <a:effectLst/>
              </a:rPr>
              <a:t>Be Baptized – Acts 2:38; Mark 16:15-16</a:t>
            </a:r>
          </a:p>
        </p:txBody>
      </p:sp>
    </p:spTree>
    <p:extLst>
      <p:ext uri="{BB962C8B-B14F-4D97-AF65-F5344CB8AC3E}">
        <p14:creationId xmlns:p14="http://schemas.microsoft.com/office/powerpoint/2010/main" val="2930425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93A6B-4144-0648-A5E0-8C6229565D8D}"/>
              </a:ext>
            </a:extLst>
          </p:cNvPr>
          <p:cNvSpPr>
            <a:spLocks noGrp="1"/>
          </p:cNvSpPr>
          <p:nvPr>
            <p:ph type="title"/>
          </p:nvPr>
        </p:nvSpPr>
        <p:spPr>
          <a:xfrm>
            <a:off x="913795" y="433106"/>
            <a:ext cx="10353762" cy="1323439"/>
          </a:xfrm>
          <a:effectLst/>
        </p:spPr>
        <p:txBody>
          <a:bodyPr>
            <a:spAutoFit/>
          </a:bodyPr>
          <a:lstStyle/>
          <a:p>
            <a:r>
              <a:rPr lang="en-US" sz="4000" b="1" dirty="0">
                <a:solidFill>
                  <a:schemeClr val="tx1"/>
                </a:solidFill>
                <a:effectLst/>
              </a:rPr>
              <a:t>What have the New Testament apostles and prophets revealed?</a:t>
            </a:r>
          </a:p>
        </p:txBody>
      </p:sp>
      <p:sp>
        <p:nvSpPr>
          <p:cNvPr id="3" name="Content Placeholder 2">
            <a:extLst>
              <a:ext uri="{FF2B5EF4-FFF2-40B4-BE49-F238E27FC236}">
                <a16:creationId xmlns:a16="http://schemas.microsoft.com/office/drawing/2014/main" id="{3E640466-9131-A6B8-9BFA-FB118A480EC8}"/>
              </a:ext>
            </a:extLst>
          </p:cNvPr>
          <p:cNvSpPr>
            <a:spLocks noGrp="1"/>
          </p:cNvSpPr>
          <p:nvPr>
            <p:ph idx="1"/>
          </p:nvPr>
        </p:nvSpPr>
        <p:spPr>
          <a:xfrm>
            <a:off x="913795" y="1732449"/>
            <a:ext cx="10353762" cy="2908489"/>
          </a:xfrm>
          <a:effectLst/>
        </p:spPr>
        <p:txBody>
          <a:bodyPr>
            <a:spAutoFit/>
          </a:bodyPr>
          <a:lstStyle/>
          <a:p>
            <a:pPr marL="450000" lvl="1" indent="0">
              <a:buNone/>
            </a:pPr>
            <a:r>
              <a:rPr lang="en-US" sz="3000" b="1" dirty="0">
                <a:solidFill>
                  <a:srgbClr val="FFFF00"/>
                </a:solidFill>
                <a:effectLst/>
              </a:rPr>
              <a:t>We Must Remain Faithful (Revelation 2:10)</a:t>
            </a:r>
          </a:p>
          <a:p>
            <a:pPr lvl="1"/>
            <a:r>
              <a:rPr lang="en-US" sz="3000" b="1" dirty="0">
                <a:solidFill>
                  <a:schemeClr val="tx1"/>
                </a:solidFill>
                <a:effectLst/>
              </a:rPr>
              <a:t>We must abide in the doctrine of Christ (2 John 9)</a:t>
            </a:r>
          </a:p>
          <a:p>
            <a:pPr lvl="1"/>
            <a:r>
              <a:rPr lang="en-US" sz="3000" b="1" dirty="0">
                <a:solidFill>
                  <a:schemeClr val="tx1"/>
                </a:solidFill>
                <a:effectLst/>
              </a:rPr>
              <a:t>We must continue in the apostles teaching (Acts 2:42)</a:t>
            </a:r>
          </a:p>
          <a:p>
            <a:pPr lvl="1"/>
            <a:r>
              <a:rPr lang="en-US" sz="3000" b="1" dirty="0">
                <a:solidFill>
                  <a:schemeClr val="tx1"/>
                </a:solidFill>
                <a:effectLst/>
              </a:rPr>
              <a:t>We must repent when we fall and pray for forgiveness (Acts 8:22)</a:t>
            </a:r>
          </a:p>
        </p:txBody>
      </p:sp>
    </p:spTree>
    <p:extLst>
      <p:ext uri="{BB962C8B-B14F-4D97-AF65-F5344CB8AC3E}">
        <p14:creationId xmlns:p14="http://schemas.microsoft.com/office/powerpoint/2010/main" val="3028136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93A6B-4144-0648-A5E0-8C6229565D8D}"/>
              </a:ext>
            </a:extLst>
          </p:cNvPr>
          <p:cNvSpPr>
            <a:spLocks noGrp="1"/>
          </p:cNvSpPr>
          <p:nvPr>
            <p:ph type="title"/>
          </p:nvPr>
        </p:nvSpPr>
        <p:spPr>
          <a:xfrm>
            <a:off x="913795" y="740882"/>
            <a:ext cx="10353762" cy="707886"/>
          </a:xfrm>
          <a:effectLst/>
        </p:spPr>
        <p:txBody>
          <a:bodyPr>
            <a:spAutoFit/>
          </a:bodyPr>
          <a:lstStyle/>
          <a:p>
            <a:r>
              <a:rPr lang="en-US" dirty="0">
                <a:solidFill>
                  <a:schemeClr val="tx1"/>
                </a:solidFill>
              </a:rPr>
              <a:t>In the Beginning</a:t>
            </a:r>
          </a:p>
        </p:txBody>
      </p:sp>
      <p:sp>
        <p:nvSpPr>
          <p:cNvPr id="3" name="Content Placeholder 2">
            <a:extLst>
              <a:ext uri="{FF2B5EF4-FFF2-40B4-BE49-F238E27FC236}">
                <a16:creationId xmlns:a16="http://schemas.microsoft.com/office/drawing/2014/main" id="{3E640466-9131-A6B8-9BFA-FB118A480EC8}"/>
              </a:ext>
            </a:extLst>
          </p:cNvPr>
          <p:cNvSpPr>
            <a:spLocks noGrp="1"/>
          </p:cNvSpPr>
          <p:nvPr>
            <p:ph idx="1"/>
          </p:nvPr>
        </p:nvSpPr>
        <p:spPr>
          <a:xfrm>
            <a:off x="913795" y="1732449"/>
            <a:ext cx="10353762" cy="4699748"/>
          </a:xfrm>
          <a:effectLst/>
        </p:spPr>
        <p:txBody>
          <a:bodyPr>
            <a:spAutoFit/>
          </a:bodyPr>
          <a:lstStyle/>
          <a:p>
            <a:r>
              <a:rPr lang="en-US" sz="3200" b="1" dirty="0">
                <a:solidFill>
                  <a:srgbClr val="FFFF00"/>
                </a:solidFill>
                <a:effectLst/>
              </a:rPr>
              <a:t>God created and communicated – Continued</a:t>
            </a:r>
          </a:p>
          <a:p>
            <a:r>
              <a:rPr lang="en-US" sz="3200" b="1" dirty="0">
                <a:solidFill>
                  <a:schemeClr val="tx1"/>
                </a:solidFill>
                <a:effectLst/>
              </a:rPr>
              <a:t>Genesis 1:26-27,</a:t>
            </a:r>
            <a:r>
              <a:rPr lang="en-US" sz="3200" dirty="0">
                <a:solidFill>
                  <a:schemeClr val="tx1"/>
                </a:solidFill>
                <a:effectLst/>
              </a:rPr>
              <a:t> “</a:t>
            </a:r>
            <a:r>
              <a:rPr lang="en-US" sz="3200" b="1" dirty="0">
                <a:solidFill>
                  <a:schemeClr val="tx1"/>
                </a:solidFill>
                <a:effectLst/>
              </a:rPr>
              <a:t>And God said, Let us make man </a:t>
            </a:r>
            <a:r>
              <a:rPr lang="en-US" sz="3200" b="1" u="sng" dirty="0">
                <a:solidFill>
                  <a:schemeClr val="tx1"/>
                </a:solidFill>
                <a:effectLst/>
              </a:rPr>
              <a:t>in our image</a:t>
            </a:r>
            <a:r>
              <a:rPr lang="en-US" sz="3200" b="1" dirty="0">
                <a:solidFill>
                  <a:schemeClr val="tx1"/>
                </a:solidFill>
                <a:effectLst/>
              </a:rPr>
              <a:t>, after our likeness: and let them have dominion over the fish of the sea, and over the birds of the heavens, and over the cattle, and over all the earth, and over every creeping thing that creepeth upon the earth. </a:t>
            </a:r>
            <a:r>
              <a:rPr lang="en-US" sz="3200" b="1" u="sng" dirty="0">
                <a:solidFill>
                  <a:schemeClr val="tx1"/>
                </a:solidFill>
                <a:effectLst/>
              </a:rPr>
              <a:t>And God created man in his own image, in the image of God created he him; male and female created he them</a:t>
            </a:r>
            <a:r>
              <a:rPr lang="en-US" sz="3200" dirty="0">
                <a:solidFill>
                  <a:schemeClr val="tx1"/>
                </a:solidFill>
                <a:effectLst/>
              </a:rPr>
              <a:t>.” </a:t>
            </a:r>
          </a:p>
        </p:txBody>
      </p:sp>
    </p:spTree>
    <p:extLst>
      <p:ext uri="{BB962C8B-B14F-4D97-AF65-F5344CB8AC3E}">
        <p14:creationId xmlns:p14="http://schemas.microsoft.com/office/powerpoint/2010/main" val="409832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93A6B-4144-0648-A5E0-8C6229565D8D}"/>
              </a:ext>
            </a:extLst>
          </p:cNvPr>
          <p:cNvSpPr>
            <a:spLocks noGrp="1"/>
          </p:cNvSpPr>
          <p:nvPr>
            <p:ph type="title"/>
          </p:nvPr>
        </p:nvSpPr>
        <p:spPr>
          <a:xfrm>
            <a:off x="913795" y="740882"/>
            <a:ext cx="10353762" cy="707886"/>
          </a:xfrm>
          <a:effectLst/>
        </p:spPr>
        <p:txBody>
          <a:bodyPr>
            <a:spAutoFit/>
          </a:bodyPr>
          <a:lstStyle/>
          <a:p>
            <a:r>
              <a:rPr lang="en-US" dirty="0">
                <a:solidFill>
                  <a:schemeClr val="tx1"/>
                </a:solidFill>
              </a:rPr>
              <a:t>In the Beginning</a:t>
            </a:r>
          </a:p>
        </p:txBody>
      </p:sp>
      <p:sp>
        <p:nvSpPr>
          <p:cNvPr id="3" name="Content Placeholder 2">
            <a:extLst>
              <a:ext uri="{FF2B5EF4-FFF2-40B4-BE49-F238E27FC236}">
                <a16:creationId xmlns:a16="http://schemas.microsoft.com/office/drawing/2014/main" id="{3E640466-9131-A6B8-9BFA-FB118A480EC8}"/>
              </a:ext>
            </a:extLst>
          </p:cNvPr>
          <p:cNvSpPr>
            <a:spLocks noGrp="1"/>
          </p:cNvSpPr>
          <p:nvPr>
            <p:ph idx="1"/>
          </p:nvPr>
        </p:nvSpPr>
        <p:spPr>
          <a:xfrm>
            <a:off x="913795" y="1732449"/>
            <a:ext cx="10353762" cy="3222421"/>
          </a:xfrm>
          <a:effectLst/>
        </p:spPr>
        <p:txBody>
          <a:bodyPr>
            <a:spAutoFit/>
          </a:bodyPr>
          <a:lstStyle/>
          <a:p>
            <a:r>
              <a:rPr lang="en-US" sz="3200" b="1" dirty="0">
                <a:solidFill>
                  <a:srgbClr val="FFFF00"/>
                </a:solidFill>
                <a:effectLst/>
              </a:rPr>
              <a:t>God spoke to man and woman</a:t>
            </a:r>
          </a:p>
          <a:p>
            <a:r>
              <a:rPr lang="en-US" sz="3200" b="1" dirty="0">
                <a:solidFill>
                  <a:schemeClr val="tx1"/>
                </a:solidFill>
                <a:effectLst/>
              </a:rPr>
              <a:t>Genesis 2:16-17, </a:t>
            </a:r>
            <a:r>
              <a:rPr lang="en-US" sz="3200" dirty="0">
                <a:solidFill>
                  <a:schemeClr val="tx1"/>
                </a:solidFill>
                <a:effectLst/>
              </a:rPr>
              <a:t>“</a:t>
            </a:r>
            <a:r>
              <a:rPr lang="en-US" sz="3200" b="1" dirty="0">
                <a:solidFill>
                  <a:schemeClr val="tx1"/>
                </a:solidFill>
                <a:effectLst/>
              </a:rPr>
              <a:t>And Jehovah God commanded the man, saying, Of every tree of the garden thou mayest freely eat: but of the tree of the knowledge of good and evil, thou shalt not eat of it: for in the day that thou eatest thereof thou shalt surely die</a:t>
            </a:r>
            <a:r>
              <a:rPr lang="en-US" sz="3200" dirty="0">
                <a:solidFill>
                  <a:schemeClr val="tx1"/>
                </a:solidFill>
                <a:effectLst/>
              </a:rPr>
              <a:t>.” </a:t>
            </a:r>
          </a:p>
        </p:txBody>
      </p:sp>
    </p:spTree>
    <p:extLst>
      <p:ext uri="{BB962C8B-B14F-4D97-AF65-F5344CB8AC3E}">
        <p14:creationId xmlns:p14="http://schemas.microsoft.com/office/powerpoint/2010/main" val="2943730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93A6B-4144-0648-A5E0-8C6229565D8D}"/>
              </a:ext>
            </a:extLst>
          </p:cNvPr>
          <p:cNvSpPr>
            <a:spLocks noGrp="1"/>
          </p:cNvSpPr>
          <p:nvPr>
            <p:ph type="title"/>
          </p:nvPr>
        </p:nvSpPr>
        <p:spPr>
          <a:xfrm>
            <a:off x="913795" y="718579"/>
            <a:ext cx="10353762" cy="707886"/>
          </a:xfrm>
          <a:effectLst/>
        </p:spPr>
        <p:txBody>
          <a:bodyPr>
            <a:spAutoFit/>
          </a:bodyPr>
          <a:lstStyle/>
          <a:p>
            <a:r>
              <a:rPr lang="en-US" dirty="0">
                <a:solidFill>
                  <a:schemeClr val="tx1"/>
                </a:solidFill>
              </a:rPr>
              <a:t>In the Beginning</a:t>
            </a:r>
          </a:p>
        </p:txBody>
      </p:sp>
      <p:sp>
        <p:nvSpPr>
          <p:cNvPr id="3" name="Content Placeholder 2">
            <a:extLst>
              <a:ext uri="{FF2B5EF4-FFF2-40B4-BE49-F238E27FC236}">
                <a16:creationId xmlns:a16="http://schemas.microsoft.com/office/drawing/2014/main" id="{3E640466-9131-A6B8-9BFA-FB118A480EC8}"/>
              </a:ext>
            </a:extLst>
          </p:cNvPr>
          <p:cNvSpPr>
            <a:spLocks noGrp="1"/>
          </p:cNvSpPr>
          <p:nvPr>
            <p:ph idx="1"/>
          </p:nvPr>
        </p:nvSpPr>
        <p:spPr>
          <a:xfrm>
            <a:off x="913795" y="1710146"/>
            <a:ext cx="10353762" cy="3890296"/>
          </a:xfrm>
          <a:effectLst/>
        </p:spPr>
        <p:txBody>
          <a:bodyPr>
            <a:spAutoFit/>
          </a:bodyPr>
          <a:lstStyle/>
          <a:p>
            <a:r>
              <a:rPr lang="en-US" sz="3200" b="1" dirty="0">
                <a:solidFill>
                  <a:srgbClr val="FFFF00"/>
                </a:solidFill>
                <a:effectLst/>
              </a:rPr>
              <a:t>God spoke to man and woman – Continued</a:t>
            </a:r>
          </a:p>
          <a:p>
            <a:r>
              <a:rPr lang="en-US" sz="3200" b="1" dirty="0">
                <a:solidFill>
                  <a:schemeClr val="tx1"/>
                </a:solidFill>
                <a:effectLst/>
              </a:rPr>
              <a:t>Genesis 3</a:t>
            </a:r>
            <a:r>
              <a:rPr lang="en-US" sz="3200" dirty="0">
                <a:solidFill>
                  <a:schemeClr val="tx1"/>
                </a:solidFill>
                <a:effectLst/>
              </a:rPr>
              <a:t>:</a:t>
            </a:r>
            <a:r>
              <a:rPr lang="en-US" sz="3200" b="1" dirty="0">
                <a:solidFill>
                  <a:schemeClr val="tx1"/>
                </a:solidFill>
                <a:effectLst/>
              </a:rPr>
              <a:t>2-3, </a:t>
            </a:r>
            <a:r>
              <a:rPr lang="en-US" sz="3200" dirty="0">
                <a:solidFill>
                  <a:schemeClr val="tx1"/>
                </a:solidFill>
                <a:effectLst/>
              </a:rPr>
              <a:t>“</a:t>
            </a:r>
            <a:r>
              <a:rPr lang="en-US" sz="3200" b="1" dirty="0">
                <a:solidFill>
                  <a:schemeClr val="tx1"/>
                </a:solidFill>
                <a:effectLst/>
              </a:rPr>
              <a:t>And the woman said unto the serpent, Of the fruit of the trees of the garden we may eat: but of the fruit of the tree which is in the midst of the garden, God hath said, Ye shall not eat of it, neither shall ye touch it, lest ye die</a:t>
            </a:r>
            <a:r>
              <a:rPr lang="en-US" sz="3200" dirty="0">
                <a:solidFill>
                  <a:schemeClr val="tx1"/>
                </a:solidFill>
                <a:effectLst/>
              </a:rPr>
              <a:t>.” </a:t>
            </a:r>
          </a:p>
          <a:p>
            <a:r>
              <a:rPr lang="en-US" sz="3200" b="1" dirty="0">
                <a:solidFill>
                  <a:schemeClr val="tx1"/>
                </a:solidFill>
                <a:effectLst/>
              </a:rPr>
              <a:t>Mankind understood God’s instructions!</a:t>
            </a:r>
          </a:p>
        </p:txBody>
      </p:sp>
    </p:spTree>
    <p:extLst>
      <p:ext uri="{BB962C8B-B14F-4D97-AF65-F5344CB8AC3E}">
        <p14:creationId xmlns:p14="http://schemas.microsoft.com/office/powerpoint/2010/main" val="156722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93A6B-4144-0648-A5E0-8C6229565D8D}"/>
              </a:ext>
            </a:extLst>
          </p:cNvPr>
          <p:cNvSpPr>
            <a:spLocks noGrp="1"/>
          </p:cNvSpPr>
          <p:nvPr>
            <p:ph type="title"/>
          </p:nvPr>
        </p:nvSpPr>
        <p:spPr>
          <a:xfrm>
            <a:off x="913795" y="740882"/>
            <a:ext cx="10353762" cy="707886"/>
          </a:xfrm>
          <a:effectLst/>
        </p:spPr>
        <p:txBody>
          <a:bodyPr>
            <a:spAutoFit/>
          </a:bodyPr>
          <a:lstStyle/>
          <a:p>
            <a:r>
              <a:rPr lang="en-US" dirty="0">
                <a:solidFill>
                  <a:schemeClr val="tx1"/>
                </a:solidFill>
              </a:rPr>
              <a:t>Patriarchal Times</a:t>
            </a:r>
          </a:p>
        </p:txBody>
      </p:sp>
      <p:sp>
        <p:nvSpPr>
          <p:cNvPr id="3" name="Content Placeholder 2">
            <a:extLst>
              <a:ext uri="{FF2B5EF4-FFF2-40B4-BE49-F238E27FC236}">
                <a16:creationId xmlns:a16="http://schemas.microsoft.com/office/drawing/2014/main" id="{3E640466-9131-A6B8-9BFA-FB118A480EC8}"/>
              </a:ext>
            </a:extLst>
          </p:cNvPr>
          <p:cNvSpPr>
            <a:spLocks noGrp="1"/>
          </p:cNvSpPr>
          <p:nvPr>
            <p:ph idx="1"/>
          </p:nvPr>
        </p:nvSpPr>
        <p:spPr>
          <a:xfrm>
            <a:off x="913795" y="1732449"/>
            <a:ext cx="10353762" cy="5010602"/>
          </a:xfrm>
          <a:effectLst/>
        </p:spPr>
        <p:txBody>
          <a:bodyPr>
            <a:spAutoFit/>
          </a:bodyPr>
          <a:lstStyle/>
          <a:p>
            <a:r>
              <a:rPr lang="en-US" sz="3600" b="1" dirty="0">
                <a:solidFill>
                  <a:srgbClr val="FFFF00"/>
                </a:solidFill>
                <a:effectLst/>
              </a:rPr>
              <a:t>God spoke to the Patriarchs</a:t>
            </a:r>
          </a:p>
          <a:p>
            <a:r>
              <a:rPr lang="en-US" sz="2400" dirty="0">
                <a:solidFill>
                  <a:schemeClr val="tx1"/>
                </a:solidFill>
                <a:effectLst/>
              </a:rPr>
              <a:t>God spoke to Abram – </a:t>
            </a:r>
            <a:r>
              <a:rPr lang="en-US" sz="2400" b="1" dirty="0">
                <a:solidFill>
                  <a:schemeClr val="tx1"/>
                </a:solidFill>
                <a:effectLst/>
              </a:rPr>
              <a:t>Genesis 12:1,</a:t>
            </a:r>
            <a:r>
              <a:rPr lang="en-US" sz="2400" dirty="0">
                <a:solidFill>
                  <a:schemeClr val="tx1"/>
                </a:solidFill>
                <a:effectLst/>
              </a:rPr>
              <a:t> “</a:t>
            </a:r>
            <a:r>
              <a:rPr lang="en-US" sz="2400" b="1" dirty="0">
                <a:solidFill>
                  <a:schemeClr val="tx1"/>
                </a:solidFill>
                <a:effectLst/>
              </a:rPr>
              <a:t>Now Jehovah said unto Abram, Get thee out of thy country, and from thy kindred, and from thy father’s house, unto the land that I will show thee</a:t>
            </a:r>
            <a:r>
              <a:rPr lang="en-US" sz="2400" dirty="0">
                <a:solidFill>
                  <a:schemeClr val="tx1"/>
                </a:solidFill>
                <a:effectLst/>
              </a:rPr>
              <a:t>.”</a:t>
            </a:r>
          </a:p>
          <a:p>
            <a:r>
              <a:rPr lang="en-US" sz="2400" dirty="0">
                <a:solidFill>
                  <a:schemeClr val="tx1"/>
                </a:solidFill>
                <a:effectLst/>
              </a:rPr>
              <a:t>God spoke to Isaac – </a:t>
            </a:r>
            <a:r>
              <a:rPr lang="en-US" sz="2400" b="1" dirty="0">
                <a:solidFill>
                  <a:schemeClr val="tx1"/>
                </a:solidFill>
                <a:effectLst/>
              </a:rPr>
              <a:t>Genesis 26:1-3,</a:t>
            </a:r>
            <a:r>
              <a:rPr lang="en-US" sz="2400" dirty="0">
                <a:solidFill>
                  <a:schemeClr val="tx1"/>
                </a:solidFill>
                <a:effectLst/>
              </a:rPr>
              <a:t> “</a:t>
            </a:r>
            <a:r>
              <a:rPr lang="en-US" sz="2400" b="1" dirty="0">
                <a:solidFill>
                  <a:schemeClr val="tx1"/>
                </a:solidFill>
                <a:effectLst/>
              </a:rPr>
              <a:t>And there was a famine in the land, besides the first famine that was in the days of Abraham. And Isaac went unto Abimelech king of the Philistines, unto Gerar. And Jehovah appeared unto him, and said, Go not down into Egypt; dwell in the land which I shall tell thee of: sojourn in this land, and I will be with thee, and will bless thee; for unto thee, and unto thy seed, I will give all these lands, and I will establish the oath which I sware unto Abraham thy father</a:t>
            </a:r>
            <a:r>
              <a:rPr lang="en-US" sz="2400" dirty="0">
                <a:solidFill>
                  <a:schemeClr val="tx1"/>
                </a:solidFill>
                <a:effectLst/>
              </a:rPr>
              <a:t>.”</a:t>
            </a:r>
          </a:p>
        </p:txBody>
      </p:sp>
    </p:spTree>
    <p:extLst>
      <p:ext uri="{BB962C8B-B14F-4D97-AF65-F5344CB8AC3E}">
        <p14:creationId xmlns:p14="http://schemas.microsoft.com/office/powerpoint/2010/main" val="118216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93A6B-4144-0648-A5E0-8C6229565D8D}"/>
              </a:ext>
            </a:extLst>
          </p:cNvPr>
          <p:cNvSpPr>
            <a:spLocks noGrp="1"/>
          </p:cNvSpPr>
          <p:nvPr>
            <p:ph type="title"/>
          </p:nvPr>
        </p:nvSpPr>
        <p:spPr>
          <a:xfrm>
            <a:off x="913795" y="740882"/>
            <a:ext cx="10353762" cy="707886"/>
          </a:xfrm>
          <a:effectLst/>
        </p:spPr>
        <p:txBody>
          <a:bodyPr>
            <a:spAutoFit/>
          </a:bodyPr>
          <a:lstStyle/>
          <a:p>
            <a:r>
              <a:rPr lang="en-US" dirty="0">
                <a:solidFill>
                  <a:schemeClr val="tx1"/>
                </a:solidFill>
              </a:rPr>
              <a:t>Old Times</a:t>
            </a:r>
          </a:p>
        </p:txBody>
      </p:sp>
      <p:sp>
        <p:nvSpPr>
          <p:cNvPr id="3" name="Content Placeholder 2">
            <a:extLst>
              <a:ext uri="{FF2B5EF4-FFF2-40B4-BE49-F238E27FC236}">
                <a16:creationId xmlns:a16="http://schemas.microsoft.com/office/drawing/2014/main" id="{3E640466-9131-A6B8-9BFA-FB118A480EC8}"/>
              </a:ext>
            </a:extLst>
          </p:cNvPr>
          <p:cNvSpPr>
            <a:spLocks noGrp="1"/>
          </p:cNvSpPr>
          <p:nvPr>
            <p:ph idx="1"/>
          </p:nvPr>
        </p:nvSpPr>
        <p:spPr>
          <a:xfrm>
            <a:off x="913795" y="1732449"/>
            <a:ext cx="10353762" cy="3222421"/>
          </a:xfrm>
          <a:effectLst/>
        </p:spPr>
        <p:txBody>
          <a:bodyPr>
            <a:spAutoFit/>
          </a:bodyPr>
          <a:lstStyle/>
          <a:p>
            <a:r>
              <a:rPr lang="en-US" sz="3200" b="1" dirty="0">
                <a:solidFill>
                  <a:srgbClr val="FFFF00"/>
                </a:solidFill>
                <a:effectLst/>
              </a:rPr>
              <a:t>God spoke to the people through prophets</a:t>
            </a:r>
          </a:p>
          <a:p>
            <a:r>
              <a:rPr lang="en-US" sz="3200" b="1" dirty="0">
                <a:solidFill>
                  <a:schemeClr val="tx1"/>
                </a:solidFill>
                <a:effectLst/>
              </a:rPr>
              <a:t>Hebrews 1:1,</a:t>
            </a:r>
            <a:r>
              <a:rPr lang="en-US" sz="3200" dirty="0">
                <a:solidFill>
                  <a:schemeClr val="tx1"/>
                </a:solidFill>
                <a:effectLst/>
              </a:rPr>
              <a:t> “</a:t>
            </a:r>
            <a:r>
              <a:rPr lang="en-US" sz="3200" b="1" dirty="0">
                <a:solidFill>
                  <a:schemeClr val="tx1"/>
                </a:solidFill>
                <a:effectLst/>
              </a:rPr>
              <a:t>God, having of </a:t>
            </a:r>
            <a:r>
              <a:rPr lang="en-US" sz="3200" b="1" u="sng" dirty="0">
                <a:solidFill>
                  <a:schemeClr val="tx1"/>
                </a:solidFill>
                <a:effectLst/>
              </a:rPr>
              <a:t>old time spoken unto the fathers in the prophets by divers portions and in divers manners</a:t>
            </a:r>
            <a:r>
              <a:rPr lang="en-US" sz="3200" b="1" dirty="0">
                <a:solidFill>
                  <a:schemeClr val="tx1"/>
                </a:solidFill>
                <a:effectLst/>
              </a:rPr>
              <a:t>, hath at the end of these days spoken unto us in [his] Son, whom he appointed heir of all things, through whom also he made the worlds</a:t>
            </a:r>
            <a:r>
              <a:rPr lang="en-US" sz="3200" dirty="0">
                <a:solidFill>
                  <a:schemeClr val="tx1"/>
                </a:solidFill>
                <a:effectLst/>
              </a:rPr>
              <a:t>.”</a:t>
            </a:r>
          </a:p>
        </p:txBody>
      </p:sp>
    </p:spTree>
    <p:extLst>
      <p:ext uri="{BB962C8B-B14F-4D97-AF65-F5344CB8AC3E}">
        <p14:creationId xmlns:p14="http://schemas.microsoft.com/office/powerpoint/2010/main" val="298545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93A6B-4144-0648-A5E0-8C6229565D8D}"/>
              </a:ext>
            </a:extLst>
          </p:cNvPr>
          <p:cNvSpPr>
            <a:spLocks noGrp="1"/>
          </p:cNvSpPr>
          <p:nvPr>
            <p:ph type="title"/>
          </p:nvPr>
        </p:nvSpPr>
        <p:spPr>
          <a:xfrm>
            <a:off x="913795" y="740882"/>
            <a:ext cx="10353762" cy="707886"/>
          </a:xfrm>
          <a:effectLst/>
        </p:spPr>
        <p:txBody>
          <a:bodyPr>
            <a:spAutoFit/>
          </a:bodyPr>
          <a:lstStyle/>
          <a:p>
            <a:r>
              <a:rPr lang="en-US" dirty="0">
                <a:solidFill>
                  <a:schemeClr val="tx1"/>
                </a:solidFill>
              </a:rPr>
              <a:t>Old Times</a:t>
            </a:r>
          </a:p>
        </p:txBody>
      </p:sp>
      <p:sp>
        <p:nvSpPr>
          <p:cNvPr id="3" name="Content Placeholder 2">
            <a:extLst>
              <a:ext uri="{FF2B5EF4-FFF2-40B4-BE49-F238E27FC236}">
                <a16:creationId xmlns:a16="http://schemas.microsoft.com/office/drawing/2014/main" id="{3E640466-9131-A6B8-9BFA-FB118A480EC8}"/>
              </a:ext>
            </a:extLst>
          </p:cNvPr>
          <p:cNvSpPr>
            <a:spLocks noGrp="1"/>
          </p:cNvSpPr>
          <p:nvPr>
            <p:ph idx="1"/>
          </p:nvPr>
        </p:nvSpPr>
        <p:spPr>
          <a:xfrm>
            <a:off x="913795" y="1732449"/>
            <a:ext cx="10353762" cy="4382738"/>
          </a:xfrm>
          <a:effectLst/>
        </p:spPr>
        <p:txBody>
          <a:bodyPr>
            <a:spAutoFit/>
          </a:bodyPr>
          <a:lstStyle/>
          <a:p>
            <a:r>
              <a:rPr lang="en-US" sz="3200" b="1" dirty="0">
                <a:solidFill>
                  <a:srgbClr val="FFFF00"/>
                </a:solidFill>
                <a:effectLst/>
              </a:rPr>
              <a:t>God spoke to the people through prophets – Continued</a:t>
            </a:r>
          </a:p>
          <a:p>
            <a:r>
              <a:rPr lang="en-US" sz="3200" b="1" dirty="0">
                <a:solidFill>
                  <a:schemeClr val="tx1"/>
                </a:solidFill>
                <a:effectLst/>
              </a:rPr>
              <a:t>What is a prophet?</a:t>
            </a:r>
          </a:p>
          <a:p>
            <a:r>
              <a:rPr lang="en-US" sz="3200" b="1" dirty="0">
                <a:solidFill>
                  <a:schemeClr val="tx1"/>
                </a:solidFill>
                <a:effectLst/>
              </a:rPr>
              <a:t>Exodus 4:15,</a:t>
            </a:r>
            <a:r>
              <a:rPr lang="en-US" sz="3200" dirty="0">
                <a:solidFill>
                  <a:schemeClr val="tx1"/>
                </a:solidFill>
                <a:effectLst/>
              </a:rPr>
              <a:t> “</a:t>
            </a:r>
            <a:r>
              <a:rPr lang="en-US" sz="3200" b="1" dirty="0">
                <a:solidFill>
                  <a:schemeClr val="tx1"/>
                </a:solidFill>
                <a:effectLst/>
              </a:rPr>
              <a:t>And thou shalt speak unto him, and put the words in his mouth: and I will be with thy mouth, and with his mouth, and will teach you what ye shall do.</a:t>
            </a:r>
            <a:r>
              <a:rPr lang="en-US" sz="3200" dirty="0">
                <a:solidFill>
                  <a:schemeClr val="tx1"/>
                </a:solidFill>
                <a:effectLst/>
              </a:rPr>
              <a:t> </a:t>
            </a:r>
            <a:r>
              <a:rPr lang="en-US" sz="3200" b="1" dirty="0">
                <a:solidFill>
                  <a:schemeClr val="tx1"/>
                </a:solidFill>
                <a:effectLst/>
              </a:rPr>
              <a:t>And he shall be </a:t>
            </a:r>
            <a:r>
              <a:rPr lang="en-US" sz="3200" b="1" u="sng" dirty="0">
                <a:solidFill>
                  <a:schemeClr val="tx1"/>
                </a:solidFill>
                <a:effectLst/>
              </a:rPr>
              <a:t>thy spokesman</a:t>
            </a:r>
            <a:r>
              <a:rPr lang="en-US" sz="3200" b="1" dirty="0">
                <a:solidFill>
                  <a:schemeClr val="tx1"/>
                </a:solidFill>
                <a:effectLst/>
              </a:rPr>
              <a:t> unto the people; and it shall come to pass, that he shall be to thee </a:t>
            </a:r>
            <a:r>
              <a:rPr lang="en-US" sz="3200" b="1" u="sng" dirty="0">
                <a:solidFill>
                  <a:schemeClr val="tx1"/>
                </a:solidFill>
                <a:effectLst/>
              </a:rPr>
              <a:t>a mouth</a:t>
            </a:r>
            <a:r>
              <a:rPr lang="en-US" sz="3200" b="1" dirty="0">
                <a:solidFill>
                  <a:schemeClr val="tx1"/>
                </a:solidFill>
                <a:effectLst/>
              </a:rPr>
              <a:t>, and thou shalt be to him as God</a:t>
            </a:r>
            <a:r>
              <a:rPr lang="en-US" sz="3200" dirty="0">
                <a:solidFill>
                  <a:schemeClr val="tx1"/>
                </a:solidFill>
                <a:effectLst/>
              </a:rPr>
              <a:t>.”</a:t>
            </a:r>
          </a:p>
        </p:txBody>
      </p:sp>
    </p:spTree>
    <p:extLst>
      <p:ext uri="{BB962C8B-B14F-4D97-AF65-F5344CB8AC3E}">
        <p14:creationId xmlns:p14="http://schemas.microsoft.com/office/powerpoint/2010/main" val="116937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93A6B-4144-0648-A5E0-8C6229565D8D}"/>
              </a:ext>
            </a:extLst>
          </p:cNvPr>
          <p:cNvSpPr>
            <a:spLocks noGrp="1"/>
          </p:cNvSpPr>
          <p:nvPr>
            <p:ph type="title"/>
          </p:nvPr>
        </p:nvSpPr>
        <p:spPr>
          <a:xfrm>
            <a:off x="913795" y="740882"/>
            <a:ext cx="10353762" cy="707886"/>
          </a:xfrm>
          <a:effectLst/>
        </p:spPr>
        <p:txBody>
          <a:bodyPr>
            <a:spAutoFit/>
          </a:bodyPr>
          <a:lstStyle/>
          <a:p>
            <a:r>
              <a:rPr lang="en-US" dirty="0">
                <a:solidFill>
                  <a:schemeClr val="tx1"/>
                </a:solidFill>
              </a:rPr>
              <a:t>Old Times</a:t>
            </a:r>
          </a:p>
        </p:txBody>
      </p:sp>
      <p:sp>
        <p:nvSpPr>
          <p:cNvPr id="3" name="Content Placeholder 2">
            <a:extLst>
              <a:ext uri="{FF2B5EF4-FFF2-40B4-BE49-F238E27FC236}">
                <a16:creationId xmlns:a16="http://schemas.microsoft.com/office/drawing/2014/main" id="{3E640466-9131-A6B8-9BFA-FB118A480EC8}"/>
              </a:ext>
            </a:extLst>
          </p:cNvPr>
          <p:cNvSpPr>
            <a:spLocks noGrp="1"/>
          </p:cNvSpPr>
          <p:nvPr>
            <p:ph idx="1"/>
          </p:nvPr>
        </p:nvSpPr>
        <p:spPr>
          <a:xfrm>
            <a:off x="913795" y="1732449"/>
            <a:ext cx="10353762" cy="3080843"/>
          </a:xfrm>
          <a:effectLst/>
        </p:spPr>
        <p:txBody>
          <a:bodyPr>
            <a:spAutoFit/>
          </a:bodyPr>
          <a:lstStyle/>
          <a:p>
            <a:r>
              <a:rPr lang="en-US" sz="3200" b="1" dirty="0">
                <a:solidFill>
                  <a:srgbClr val="FFFF00"/>
                </a:solidFill>
                <a:effectLst/>
              </a:rPr>
              <a:t>God spoke to the people through prophets – Continued</a:t>
            </a:r>
          </a:p>
          <a:p>
            <a:r>
              <a:rPr lang="en-US" sz="3200" b="1" dirty="0">
                <a:solidFill>
                  <a:schemeClr val="tx1"/>
                </a:solidFill>
                <a:effectLst/>
              </a:rPr>
              <a:t>Major Prophets – 5</a:t>
            </a:r>
          </a:p>
          <a:p>
            <a:r>
              <a:rPr lang="en-US" sz="3200" b="1" dirty="0">
                <a:solidFill>
                  <a:schemeClr val="tx1"/>
                </a:solidFill>
                <a:effectLst/>
              </a:rPr>
              <a:t>Minor Prophets – 12</a:t>
            </a:r>
          </a:p>
          <a:p>
            <a:r>
              <a:rPr lang="en-US" sz="3200" b="1" dirty="0">
                <a:solidFill>
                  <a:schemeClr val="tx1"/>
                </a:solidFill>
                <a:effectLst/>
              </a:rPr>
              <a:t>Not due to importance or accomplishments, but rather because of the size of the books</a:t>
            </a:r>
          </a:p>
        </p:txBody>
      </p:sp>
    </p:spTree>
    <p:extLst>
      <p:ext uri="{BB962C8B-B14F-4D97-AF65-F5344CB8AC3E}">
        <p14:creationId xmlns:p14="http://schemas.microsoft.com/office/powerpoint/2010/main" val="133426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1752</TotalTime>
  <Words>1521</Words>
  <Application>Microsoft Office PowerPoint</Application>
  <PresentationFormat>Widescreen</PresentationFormat>
  <Paragraphs>89</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Calisto MT</vt:lpstr>
      <vt:lpstr>Wingdings 2</vt:lpstr>
      <vt:lpstr>Slate</vt:lpstr>
      <vt:lpstr>How God Speaks</vt:lpstr>
      <vt:lpstr>In the Beginning</vt:lpstr>
      <vt:lpstr>In the Beginning</vt:lpstr>
      <vt:lpstr>In the Beginning</vt:lpstr>
      <vt:lpstr>In the Beginning</vt:lpstr>
      <vt:lpstr>Patriarchal Times</vt:lpstr>
      <vt:lpstr>Old Times</vt:lpstr>
      <vt:lpstr>Old Times</vt:lpstr>
      <vt:lpstr>Old Times</vt:lpstr>
      <vt:lpstr>New Testament Times</vt:lpstr>
      <vt:lpstr>New Testament Times</vt:lpstr>
      <vt:lpstr>New Testament Times</vt:lpstr>
      <vt:lpstr>New Testament Times</vt:lpstr>
      <vt:lpstr>New Testament Times</vt:lpstr>
      <vt:lpstr>In Modern Times</vt:lpstr>
      <vt:lpstr>In Modern Times</vt:lpstr>
      <vt:lpstr>In Modern Times</vt:lpstr>
      <vt:lpstr>In Modern Times</vt:lpstr>
      <vt:lpstr>In Modern Times</vt:lpstr>
      <vt:lpstr>In Modern Times</vt:lpstr>
      <vt:lpstr>In Modern Times</vt:lpstr>
      <vt:lpstr>Why is this Important?</vt:lpstr>
      <vt:lpstr>What have the New Testament apostles and prophets revealed?</vt:lpstr>
      <vt:lpstr>What have the New Testament apostles and prophets revealed?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Hicks</dc:creator>
  <cp:lastModifiedBy>Richard Lidh</cp:lastModifiedBy>
  <cp:revision>152</cp:revision>
  <cp:lastPrinted>2023-07-29T19:17:03Z</cp:lastPrinted>
  <dcterms:created xsi:type="dcterms:W3CDTF">2022-06-25T04:12:53Z</dcterms:created>
  <dcterms:modified xsi:type="dcterms:W3CDTF">2023-07-29T19:17:34Z</dcterms:modified>
</cp:coreProperties>
</file>